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3" r:id="rId3"/>
    <p:sldId id="284" r:id="rId4"/>
    <p:sldId id="285" r:id="rId5"/>
    <p:sldId id="286" r:id="rId6"/>
    <p:sldId id="270" r:id="rId7"/>
    <p:sldId id="269" r:id="rId8"/>
    <p:sldId id="271" r:id="rId9"/>
    <p:sldId id="272" r:id="rId10"/>
    <p:sldId id="287" r:id="rId11"/>
    <p:sldId id="288" r:id="rId12"/>
    <p:sldId id="289"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250" y="7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‹Nr.›</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14"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pic>
        <p:nvPicPr>
          <p:cNvPr id="15"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sp>
        <p:nvSpPr>
          <p:cNvPr id="16" name="Flowchart: Process 10"/>
          <p:cNvSpPr/>
          <p:nvPr userDrawn="1"/>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p:cNvSpPr/>
          <p:nvPr userDrawn="1"/>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8" name="Rectangle 9"/>
          <p:cNvSpPr/>
          <p:nvPr userDrawn="1"/>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ichael.tritthart@boku.ac.at" TargetMode="External"/><Relationship Id="rId2" Type="http://schemas.openxmlformats.org/officeDocument/2006/relationships/hyperlink" Target="http://www.wau.boku.ac.at/en/"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mailto:kurt.glock@boku.ac.a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nano.boku.ac.at/dnbt.html" TargetMode="External"/><Relationship Id="rId13" Type="http://schemas.openxmlformats.org/officeDocument/2006/relationships/image" Target="../media/image16.png"/><Relationship Id="rId18" Type="http://schemas.openxmlformats.org/officeDocument/2006/relationships/hyperlink" Target="http://www.wiso.boku.ac.at/sowire.html" TargetMode="External"/><Relationship Id="rId26" Type="http://schemas.openxmlformats.org/officeDocument/2006/relationships/hyperlink" Target="http://www.dnw.boku.ac.at/124.html" TargetMode="External"/><Relationship Id="rId3" Type="http://schemas.openxmlformats.org/officeDocument/2006/relationships/image" Target="../media/image11.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hyperlink" Target="http://www.dib.boku.ac.at/dib.html" TargetMode="External"/><Relationship Id="rId17" Type="http://schemas.openxmlformats.org/officeDocument/2006/relationships/image" Target="../media/image18.png"/><Relationship Id="rId25" Type="http://schemas.openxmlformats.org/officeDocument/2006/relationships/image" Target="../media/image22.png"/><Relationship Id="rId2" Type="http://schemas.openxmlformats.org/officeDocument/2006/relationships/hyperlink" Target="http://www.map.boku.ac.at/127.html" TargetMode="External"/><Relationship Id="rId16" Type="http://schemas.openxmlformats.org/officeDocument/2006/relationships/hyperlink" Target="http://www.rali.boku.ac.at/rali.html" TargetMode="External"/><Relationship Id="rId20" Type="http://schemas.openxmlformats.org/officeDocument/2006/relationships/hyperlink" Target="http://www.nas.boku.ac.at/125.html" TargetMode="External"/><Relationship Id="rId29"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www.wau.boku.ac.at/wau.html" TargetMode="External"/><Relationship Id="rId11" Type="http://schemas.openxmlformats.org/officeDocument/2006/relationships/image" Target="../media/image15.png"/><Relationship Id="rId24" Type="http://schemas.openxmlformats.org/officeDocument/2006/relationships/hyperlink" Target="http://www.wabo.boku.ac.at/start.html" TargetMode="External"/><Relationship Id="rId32" Type="http://schemas.openxmlformats.org/officeDocument/2006/relationships/image" Target="../media/image26.png"/><Relationship Id="rId5" Type="http://schemas.openxmlformats.org/officeDocument/2006/relationships/image" Target="../media/image12.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hyperlink" Target="http://www.ifa-tulln.boku.ac.at/122.html" TargetMode="External"/><Relationship Id="rId10" Type="http://schemas.openxmlformats.org/officeDocument/2006/relationships/hyperlink" Target="http://www.chemie.boku.ac.at/134.html" TargetMode="External"/><Relationship Id="rId19" Type="http://schemas.openxmlformats.org/officeDocument/2006/relationships/image" Target="../media/image19.png"/><Relationship Id="rId31" Type="http://schemas.openxmlformats.org/officeDocument/2006/relationships/image" Target="../media/image25.png"/><Relationship Id="rId4" Type="http://schemas.openxmlformats.org/officeDocument/2006/relationships/hyperlink" Target="http://www.biotec.boku.ac.at/133.html" TargetMode="External"/><Relationship Id="rId9" Type="http://schemas.openxmlformats.org/officeDocument/2006/relationships/image" Target="../media/image14.png"/><Relationship Id="rId14" Type="http://schemas.openxmlformats.org/officeDocument/2006/relationships/hyperlink" Target="http://www.dlwt.boku.ac.at/dlwt.html" TargetMode="External"/><Relationship Id="rId22" Type="http://schemas.openxmlformats.org/officeDocument/2006/relationships/hyperlink" Target="http://www.baunat.boku.ac.at/129.html" TargetMode="External"/><Relationship Id="rId27" Type="http://schemas.openxmlformats.org/officeDocument/2006/relationships/image" Target="../media/image23.png"/><Relationship Id="rId30" Type="http://schemas.openxmlformats.org/officeDocument/2006/relationships/hyperlink" Target="http://www.dagz.boku.ac.at/dagz.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66264" y="2064829"/>
            <a:ext cx="6400800" cy="1143000"/>
          </a:xfrm>
        </p:spPr>
        <p:txBody>
          <a:bodyPr>
            <a:normAutofit/>
          </a:bodyPr>
          <a:lstStyle/>
          <a:p>
            <a:r>
              <a:rPr lang="en-GB"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Welcome </a:t>
            </a:r>
            <a:r>
              <a:rPr lang="en-GB"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to </a:t>
            </a:r>
            <a:r>
              <a:rPr lang="en-GB"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BOKU</a:t>
            </a:r>
            <a:endPar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chemeClr val="accent1">
                    <a:lumMod val="75000"/>
                  </a:schemeClr>
                </a:solidFill>
                <a:latin typeface="Calibri Light" pitchFamily="34" charset="0"/>
                <a:cs typeface="Calibri Light" pitchFamily="34" charset="0"/>
              </a:rPr>
              <a:t>Priv.-</a:t>
            </a:r>
            <a:r>
              <a:rPr lang="de-AT" sz="1800" dirty="0" err="1" smtClean="0">
                <a:solidFill>
                  <a:schemeClr val="accent1">
                    <a:lumMod val="75000"/>
                  </a:schemeClr>
                </a:solidFill>
                <a:latin typeface="Calibri Light" pitchFamily="34" charset="0"/>
                <a:cs typeface="Calibri Light" pitchFamily="34" charset="0"/>
              </a:rPr>
              <a:t>Doz</a:t>
            </a:r>
            <a:r>
              <a:rPr lang="de-AT" sz="1800" dirty="0" smtClean="0">
                <a:solidFill>
                  <a:schemeClr val="accent1">
                    <a:lumMod val="75000"/>
                  </a:schemeClr>
                </a:solidFill>
                <a:latin typeface="Calibri Light" pitchFamily="34" charset="0"/>
                <a:cs typeface="Calibri Light" pitchFamily="34" charset="0"/>
              </a:rPr>
              <a:t>. DI Dr. Michael Tritthart</a:t>
            </a:r>
            <a:endParaRPr lang="sr-Latn-BA" sz="1800" dirty="0" smtClean="0">
              <a:solidFill>
                <a:schemeClr val="accent1">
                  <a:lumMod val="75000"/>
                </a:schemeClr>
              </a:solidFill>
              <a:latin typeface="Calibri Light" pitchFamily="34" charset="0"/>
              <a:cs typeface="Calibri Light" pitchFamily="34" charset="0"/>
            </a:endParaRPr>
          </a:p>
          <a:p>
            <a:r>
              <a:rPr lang="de-AT" sz="1800" dirty="0" smtClean="0">
                <a:solidFill>
                  <a:schemeClr val="accent1">
                    <a:lumMod val="75000"/>
                  </a:schemeClr>
                </a:solidFill>
                <a:latin typeface="Calibri Light" pitchFamily="34" charset="0"/>
                <a:cs typeface="Calibri Light" pitchFamily="34" charset="0"/>
              </a:rPr>
              <a:t>University </a:t>
            </a:r>
            <a:r>
              <a:rPr lang="de-AT" sz="1800" dirty="0" err="1" smtClean="0">
                <a:solidFill>
                  <a:schemeClr val="accent1">
                    <a:lumMod val="75000"/>
                  </a:schemeClr>
                </a:solidFill>
                <a:latin typeface="Calibri Light" pitchFamily="34" charset="0"/>
                <a:cs typeface="Calibri Light" pitchFamily="34" charset="0"/>
              </a:rPr>
              <a:t>of</a:t>
            </a:r>
            <a:r>
              <a:rPr lang="de-AT" sz="1800" dirty="0" smtClean="0">
                <a:solidFill>
                  <a:schemeClr val="accent1">
                    <a:lumMod val="75000"/>
                  </a:schemeClr>
                </a:solidFill>
                <a:latin typeface="Calibri Light" pitchFamily="34" charset="0"/>
                <a:cs typeface="Calibri Light" pitchFamily="34" charset="0"/>
              </a:rPr>
              <a:t> Natural Resources </a:t>
            </a:r>
            <a:r>
              <a:rPr lang="de-AT" sz="1800" dirty="0" err="1" smtClean="0">
                <a:solidFill>
                  <a:schemeClr val="accent1">
                    <a:lumMod val="75000"/>
                  </a:schemeClr>
                </a:solidFill>
                <a:latin typeface="Calibri Light" pitchFamily="34" charset="0"/>
                <a:cs typeface="Calibri Light" pitchFamily="34" charset="0"/>
              </a:rPr>
              <a:t>and</a:t>
            </a:r>
            <a:r>
              <a:rPr lang="de-AT" sz="1800" dirty="0" smtClean="0">
                <a:solidFill>
                  <a:schemeClr val="accent1">
                    <a:lumMod val="75000"/>
                  </a:schemeClr>
                </a:solidFill>
                <a:latin typeface="Calibri Light" pitchFamily="34" charset="0"/>
                <a:cs typeface="Calibri Light" pitchFamily="34" charset="0"/>
              </a:rPr>
              <a:t> Life </a:t>
            </a:r>
            <a:r>
              <a:rPr lang="de-AT" sz="1800" dirty="0" err="1" smtClean="0">
                <a:solidFill>
                  <a:schemeClr val="accent1">
                    <a:lumMod val="75000"/>
                  </a:schemeClr>
                </a:solidFill>
                <a:latin typeface="Calibri Light" pitchFamily="34" charset="0"/>
                <a:cs typeface="Calibri Light" pitchFamily="34" charset="0"/>
              </a:rPr>
              <a:t>Sciences</a:t>
            </a:r>
            <a:r>
              <a:rPr lang="de-AT" sz="1800" dirty="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BOKU, Vienna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chemeClr val="accent1">
                    <a:lumMod val="75000"/>
                  </a:schemeClr>
                </a:solidFill>
                <a:latin typeface="Calibri Light" pitchFamily="34" charset="0"/>
                <a:cs typeface="Calibri Light" pitchFamily="34" charset="0"/>
              </a:rPr>
              <a:t>Meeting Vienna </a:t>
            </a:r>
            <a:r>
              <a:rPr lang="sr-Latn-BA" sz="1800" dirty="0" smtClean="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8</a:t>
            </a:r>
            <a:r>
              <a:rPr lang="de-AT" sz="1800" baseline="30000" dirty="0" smtClean="0">
                <a:solidFill>
                  <a:schemeClr val="accent1">
                    <a:lumMod val="75000"/>
                  </a:schemeClr>
                </a:solidFill>
                <a:latin typeface="Calibri Light" pitchFamily="34" charset="0"/>
                <a:cs typeface="Calibri Light" pitchFamily="34" charset="0"/>
              </a:rPr>
              <a:t>th</a:t>
            </a:r>
            <a:r>
              <a:rPr lang="de-AT" sz="1800" dirty="0" smtClean="0">
                <a:solidFill>
                  <a:schemeClr val="accent1">
                    <a:lumMod val="75000"/>
                  </a:schemeClr>
                </a:solidFill>
                <a:latin typeface="Calibri Light" pitchFamily="34" charset="0"/>
                <a:cs typeface="Calibri Light" pitchFamily="34" charset="0"/>
              </a:rPr>
              <a:t> May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38200"/>
          </a:xfrm>
        </p:spPr>
        <p:txBody>
          <a:bodyPr/>
          <a:lstStyle/>
          <a:p>
            <a:r>
              <a:rPr lang="de-AT" dirty="0" smtClean="0"/>
              <a:t>Agenda Day 1</a:t>
            </a:r>
            <a:endParaRPr lang="de-AT" dirty="0"/>
          </a:p>
        </p:txBody>
      </p:sp>
      <p:pic>
        <p:nvPicPr>
          <p:cNvPr id="11" name="Grafik 10"/>
          <p:cNvPicPr>
            <a:picLocks noChangeAspect="1"/>
          </p:cNvPicPr>
          <p:nvPr/>
        </p:nvPicPr>
        <p:blipFill>
          <a:blip r:embed="rId2"/>
          <a:stretch>
            <a:fillRect/>
          </a:stretch>
        </p:blipFill>
        <p:spPr>
          <a:xfrm>
            <a:off x="1752600" y="838200"/>
            <a:ext cx="5734460" cy="5682255"/>
          </a:xfrm>
          <a:prstGeom prst="rect">
            <a:avLst/>
          </a:prstGeom>
        </p:spPr>
      </p:pic>
    </p:spTree>
    <p:extLst>
      <p:ext uri="{BB962C8B-B14F-4D97-AF65-F5344CB8AC3E}">
        <p14:creationId xmlns:p14="http://schemas.microsoft.com/office/powerpoint/2010/main" val="225840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38200"/>
          </a:xfrm>
        </p:spPr>
        <p:txBody>
          <a:bodyPr/>
          <a:lstStyle/>
          <a:p>
            <a:r>
              <a:rPr lang="de-AT" dirty="0" smtClean="0"/>
              <a:t>Agenda Day 2</a:t>
            </a:r>
            <a:endParaRPr lang="de-AT" dirty="0"/>
          </a:p>
        </p:txBody>
      </p:sp>
      <p:pic>
        <p:nvPicPr>
          <p:cNvPr id="9" name="Grafik 8"/>
          <p:cNvPicPr>
            <a:picLocks noChangeAspect="1"/>
          </p:cNvPicPr>
          <p:nvPr/>
        </p:nvPicPr>
        <p:blipFill>
          <a:blip r:embed="rId2"/>
          <a:stretch>
            <a:fillRect/>
          </a:stretch>
        </p:blipFill>
        <p:spPr>
          <a:xfrm>
            <a:off x="2133600" y="863378"/>
            <a:ext cx="4988640" cy="5537421"/>
          </a:xfrm>
          <a:prstGeom prst="rect">
            <a:avLst/>
          </a:prstGeom>
        </p:spPr>
      </p:pic>
    </p:spTree>
    <p:extLst>
      <p:ext uri="{BB962C8B-B14F-4D97-AF65-F5344CB8AC3E}">
        <p14:creationId xmlns:p14="http://schemas.microsoft.com/office/powerpoint/2010/main" val="1913287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38200"/>
          </a:xfrm>
        </p:spPr>
        <p:txBody>
          <a:bodyPr/>
          <a:lstStyle/>
          <a:p>
            <a:r>
              <a:rPr lang="de-AT" dirty="0" smtClean="0"/>
              <a:t>Agenda Day 3</a:t>
            </a:r>
            <a:endParaRPr lang="de-AT" dirty="0"/>
          </a:p>
        </p:txBody>
      </p:sp>
      <p:pic>
        <p:nvPicPr>
          <p:cNvPr id="4" name="Grafik 3"/>
          <p:cNvPicPr>
            <a:picLocks noChangeAspect="1"/>
          </p:cNvPicPr>
          <p:nvPr/>
        </p:nvPicPr>
        <p:blipFill>
          <a:blip r:embed="rId2"/>
          <a:stretch>
            <a:fillRect/>
          </a:stretch>
        </p:blipFill>
        <p:spPr>
          <a:xfrm>
            <a:off x="1828800" y="1219200"/>
            <a:ext cx="5734460" cy="4639416"/>
          </a:xfrm>
          <a:prstGeom prst="rect">
            <a:avLst/>
          </a:prstGeom>
        </p:spPr>
      </p:pic>
    </p:spTree>
    <p:extLst>
      <p:ext uri="{BB962C8B-B14F-4D97-AF65-F5344CB8AC3E}">
        <p14:creationId xmlns:p14="http://schemas.microsoft.com/office/powerpoint/2010/main" val="235365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Contact</a:t>
            </a:r>
            <a:r>
              <a:rPr lang="de-AT" dirty="0" smtClean="0"/>
              <a:t> </a:t>
            </a:r>
            <a:r>
              <a:rPr lang="de-AT" dirty="0" err="1" smtClean="0"/>
              <a:t>information</a:t>
            </a:r>
            <a:endParaRPr lang="de-AT" dirty="0"/>
          </a:p>
        </p:txBody>
      </p:sp>
      <p:sp>
        <p:nvSpPr>
          <p:cNvPr id="3" name="Inhaltsplatzhalter 2"/>
          <p:cNvSpPr>
            <a:spLocks noGrp="1"/>
          </p:cNvSpPr>
          <p:nvPr>
            <p:ph idx="1"/>
          </p:nvPr>
        </p:nvSpPr>
        <p:spPr/>
        <p:txBody>
          <a:bodyPr>
            <a:normAutofit fontScale="55000" lnSpcReduction="20000"/>
          </a:bodyPr>
          <a:lstStyle/>
          <a:p>
            <a:pPr marL="0" indent="0">
              <a:buNone/>
            </a:pPr>
            <a:r>
              <a:rPr lang="de-AT" dirty="0"/>
              <a:t>University </a:t>
            </a:r>
            <a:r>
              <a:rPr lang="de-AT" dirty="0" err="1"/>
              <a:t>of</a:t>
            </a:r>
            <a:r>
              <a:rPr lang="de-AT" dirty="0"/>
              <a:t> Natural Resources </a:t>
            </a:r>
            <a:r>
              <a:rPr lang="de-AT" dirty="0" err="1"/>
              <a:t>and</a:t>
            </a:r>
            <a:r>
              <a:rPr lang="de-AT" dirty="0"/>
              <a:t> Life </a:t>
            </a:r>
            <a:r>
              <a:rPr lang="de-AT" dirty="0" err="1"/>
              <a:t>Sciences</a:t>
            </a:r>
            <a:r>
              <a:rPr lang="de-AT" dirty="0"/>
              <a:t> Vienna (BOKU)</a:t>
            </a:r>
          </a:p>
          <a:p>
            <a:pPr marL="0" indent="0">
              <a:buNone/>
            </a:pPr>
            <a:r>
              <a:rPr lang="de-AT" dirty="0"/>
              <a:t>Department </a:t>
            </a:r>
            <a:r>
              <a:rPr lang="de-AT" dirty="0" err="1"/>
              <a:t>of</a:t>
            </a:r>
            <a:r>
              <a:rPr lang="de-AT" dirty="0"/>
              <a:t> </a:t>
            </a:r>
            <a:r>
              <a:rPr lang="de-AT" dirty="0" err="1"/>
              <a:t>Water</a:t>
            </a:r>
            <a:r>
              <a:rPr lang="de-AT" dirty="0"/>
              <a:t>, </a:t>
            </a:r>
            <a:r>
              <a:rPr lang="de-AT" dirty="0" err="1"/>
              <a:t>Atmosphere</a:t>
            </a:r>
            <a:r>
              <a:rPr lang="de-AT" dirty="0"/>
              <a:t> </a:t>
            </a:r>
            <a:r>
              <a:rPr lang="de-AT" dirty="0" err="1"/>
              <a:t>and</a:t>
            </a:r>
            <a:r>
              <a:rPr lang="de-AT" dirty="0"/>
              <a:t> Environment  (WAU)</a:t>
            </a:r>
          </a:p>
          <a:p>
            <a:pPr marL="0" indent="0">
              <a:buNone/>
            </a:pPr>
            <a:r>
              <a:rPr lang="de-AT" dirty="0"/>
              <a:t>Institute </a:t>
            </a:r>
            <a:r>
              <a:rPr lang="de-AT" dirty="0" err="1"/>
              <a:t>of</a:t>
            </a:r>
            <a:r>
              <a:rPr lang="de-AT" dirty="0"/>
              <a:t> </a:t>
            </a:r>
            <a:r>
              <a:rPr lang="de-AT" dirty="0" err="1" smtClean="0"/>
              <a:t>Hydraulic</a:t>
            </a:r>
            <a:r>
              <a:rPr lang="de-AT" dirty="0" smtClean="0"/>
              <a:t> Engineering </a:t>
            </a:r>
            <a:r>
              <a:rPr lang="de-AT" dirty="0" err="1" smtClean="0"/>
              <a:t>and</a:t>
            </a:r>
            <a:r>
              <a:rPr lang="de-AT" dirty="0" smtClean="0"/>
              <a:t> River Research (IWA)</a:t>
            </a:r>
            <a:endParaRPr lang="de-AT" dirty="0"/>
          </a:p>
          <a:p>
            <a:pPr marL="0" indent="0">
              <a:buNone/>
            </a:pPr>
            <a:endParaRPr lang="de-AT" dirty="0"/>
          </a:p>
          <a:p>
            <a:pPr marL="0" indent="0">
              <a:buNone/>
            </a:pPr>
            <a:r>
              <a:rPr lang="de-AT" dirty="0"/>
              <a:t>Find </a:t>
            </a:r>
            <a:r>
              <a:rPr lang="de-AT" dirty="0" err="1"/>
              <a:t>more</a:t>
            </a:r>
            <a:r>
              <a:rPr lang="de-AT" dirty="0"/>
              <a:t> </a:t>
            </a:r>
            <a:r>
              <a:rPr lang="de-AT" dirty="0" err="1"/>
              <a:t>about</a:t>
            </a:r>
            <a:r>
              <a:rPr lang="de-AT" dirty="0"/>
              <a:t> </a:t>
            </a:r>
            <a:r>
              <a:rPr lang="de-AT" dirty="0" err="1" smtClean="0"/>
              <a:t>us</a:t>
            </a:r>
            <a:r>
              <a:rPr lang="de-AT" dirty="0" smtClean="0"/>
              <a:t> </a:t>
            </a:r>
            <a:r>
              <a:rPr lang="de-AT" dirty="0"/>
              <a:t>in</a:t>
            </a:r>
          </a:p>
          <a:p>
            <a:pPr marL="0" indent="0">
              <a:buNone/>
            </a:pPr>
            <a:r>
              <a:rPr lang="de-AT" dirty="0">
                <a:hlinkClick r:id="rId2"/>
              </a:rPr>
              <a:t>http://</a:t>
            </a:r>
            <a:r>
              <a:rPr lang="de-AT" dirty="0" smtClean="0">
                <a:hlinkClick r:id="rId2"/>
              </a:rPr>
              <a:t>www.wau.boku.ac.at/en/</a:t>
            </a:r>
            <a:endParaRPr lang="de-AT" dirty="0" smtClean="0"/>
          </a:p>
          <a:p>
            <a:pPr marL="0" indent="0">
              <a:buNone/>
            </a:pPr>
            <a:endParaRPr lang="de-AT" dirty="0"/>
          </a:p>
          <a:p>
            <a:pPr marL="0" indent="0">
              <a:buNone/>
            </a:pPr>
            <a:r>
              <a:rPr lang="de-AT" b="1" dirty="0" smtClean="0"/>
              <a:t>Michael </a:t>
            </a:r>
            <a:r>
              <a:rPr lang="de-AT" b="1" dirty="0"/>
              <a:t>Tritthart</a:t>
            </a:r>
          </a:p>
          <a:p>
            <a:pPr marL="0" indent="0">
              <a:buNone/>
            </a:pPr>
            <a:r>
              <a:rPr lang="de-AT" dirty="0"/>
              <a:t>Priv.-</a:t>
            </a:r>
            <a:r>
              <a:rPr lang="de-AT" dirty="0" err="1"/>
              <a:t>Doz</a:t>
            </a:r>
            <a:r>
              <a:rPr lang="de-AT" dirty="0"/>
              <a:t>. Dipl.-Ing. </a:t>
            </a:r>
            <a:r>
              <a:rPr lang="de-AT" dirty="0" err="1"/>
              <a:t>Dr.techn</a:t>
            </a:r>
            <a:r>
              <a:rPr lang="de-AT" dirty="0"/>
              <a:t>.</a:t>
            </a:r>
          </a:p>
          <a:p>
            <a:pPr marL="0" indent="0">
              <a:buNone/>
            </a:pPr>
            <a:r>
              <a:rPr lang="de-AT" dirty="0" err="1"/>
              <a:t>E-mail</a:t>
            </a:r>
            <a:r>
              <a:rPr lang="de-AT" dirty="0"/>
              <a:t>: </a:t>
            </a:r>
            <a:r>
              <a:rPr lang="de-AT" dirty="0" smtClean="0">
                <a:hlinkClick r:id="rId3"/>
              </a:rPr>
              <a:t>michael.tritthart@boku.ac.at</a:t>
            </a:r>
            <a:endParaRPr lang="de-AT" dirty="0" smtClean="0"/>
          </a:p>
          <a:p>
            <a:pPr marL="0" indent="0">
              <a:buNone/>
            </a:pPr>
            <a:endParaRPr lang="de-AT" dirty="0"/>
          </a:p>
          <a:p>
            <a:pPr marL="0" indent="0">
              <a:buNone/>
            </a:pPr>
            <a:r>
              <a:rPr lang="de-AT" b="1" dirty="0" smtClean="0"/>
              <a:t>Kurt </a:t>
            </a:r>
            <a:r>
              <a:rPr lang="de-AT" b="1" dirty="0"/>
              <a:t>Glock</a:t>
            </a:r>
          </a:p>
          <a:p>
            <a:pPr marL="0" indent="0">
              <a:buNone/>
            </a:pPr>
            <a:r>
              <a:rPr lang="de-AT" dirty="0"/>
              <a:t>Dipl.-Ing.</a:t>
            </a:r>
          </a:p>
          <a:p>
            <a:pPr marL="0" indent="0">
              <a:buNone/>
            </a:pPr>
            <a:r>
              <a:rPr lang="de-AT" dirty="0" err="1"/>
              <a:t>E-mail</a:t>
            </a:r>
            <a:r>
              <a:rPr lang="de-AT" dirty="0"/>
              <a:t>: </a:t>
            </a:r>
            <a:r>
              <a:rPr lang="de-AT" dirty="0" smtClean="0">
                <a:hlinkClick r:id="rId4"/>
              </a:rPr>
              <a:t>kurt.glock@boku.ac.at</a:t>
            </a:r>
            <a:endParaRPr lang="de-AT" dirty="0" smtClean="0"/>
          </a:p>
          <a:p>
            <a:pPr marL="0" indent="0">
              <a:buNone/>
            </a:pPr>
            <a:endParaRPr lang="de-AT" dirty="0"/>
          </a:p>
          <a:p>
            <a:pPr marL="0" indent="0">
              <a:buNone/>
            </a:pPr>
            <a:endParaRPr lang="de-AT" dirty="0"/>
          </a:p>
        </p:txBody>
      </p:sp>
      <p:pic>
        <p:nvPicPr>
          <p:cNvPr id="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81799" y="1931670"/>
            <a:ext cx="631825" cy="66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99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BOKU – University </a:t>
            </a:r>
            <a:r>
              <a:rPr lang="de-AT" dirty="0" err="1" smtClean="0"/>
              <a:t>of</a:t>
            </a:r>
            <a:r>
              <a:rPr lang="de-AT" dirty="0" smtClean="0"/>
              <a:t> Natural Resources </a:t>
            </a:r>
            <a:r>
              <a:rPr lang="de-AT" dirty="0" err="1" smtClean="0"/>
              <a:t>and</a:t>
            </a:r>
            <a:r>
              <a:rPr lang="de-AT" dirty="0" smtClean="0"/>
              <a:t> Life </a:t>
            </a:r>
            <a:r>
              <a:rPr lang="de-AT" dirty="0" err="1" smtClean="0"/>
              <a:t>Sciences</a:t>
            </a:r>
            <a:r>
              <a:rPr lang="de-AT" dirty="0" smtClean="0"/>
              <a:t>, Vienna</a:t>
            </a:r>
            <a:endParaRPr lang="de-AT"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057400"/>
            <a:ext cx="5974080" cy="2438400"/>
          </a:xfrm>
          <a:prstGeom prst="rect">
            <a:avLst/>
          </a:prstGeom>
        </p:spPr>
      </p:pic>
      <p:sp>
        <p:nvSpPr>
          <p:cNvPr id="7" name="Textfeld 6"/>
          <p:cNvSpPr txBox="1"/>
          <p:nvPr/>
        </p:nvSpPr>
        <p:spPr>
          <a:xfrm>
            <a:off x="2438400" y="4775537"/>
            <a:ext cx="4559197" cy="1015663"/>
          </a:xfrm>
          <a:prstGeom prst="rect">
            <a:avLst/>
          </a:prstGeom>
          <a:noFill/>
        </p:spPr>
        <p:txBody>
          <a:bodyPr wrap="none" rtlCol="0">
            <a:spAutoFit/>
          </a:bodyPr>
          <a:lstStyle/>
          <a:p>
            <a:pPr marL="342900" indent="-342900">
              <a:buFont typeface="Arial" panose="020B0604020202020204" pitchFamily="34" charset="0"/>
              <a:buChar char="•"/>
            </a:pPr>
            <a:r>
              <a:rPr lang="de-AT" sz="2000" dirty="0"/>
              <a:t>Name </a:t>
            </a:r>
            <a:r>
              <a:rPr lang="de-AT" sz="2000" dirty="0" err="1"/>
              <a:t>of</a:t>
            </a:r>
            <a:r>
              <a:rPr lang="de-AT" sz="2000" dirty="0"/>
              <a:t> </a:t>
            </a:r>
            <a:r>
              <a:rPr lang="de-AT" sz="2000" dirty="0" err="1"/>
              <a:t>the</a:t>
            </a:r>
            <a:r>
              <a:rPr lang="de-AT" sz="2000" dirty="0"/>
              <a:t> </a:t>
            </a:r>
            <a:r>
              <a:rPr lang="de-AT" sz="2000" dirty="0" err="1"/>
              <a:t>university</a:t>
            </a:r>
            <a:r>
              <a:rPr lang="de-AT" sz="2000" dirty="0"/>
              <a:t>: „</a:t>
            </a:r>
            <a:r>
              <a:rPr lang="de-AT" sz="2000" b="1" dirty="0"/>
              <a:t>Bo</a:t>
            </a:r>
            <a:r>
              <a:rPr lang="de-AT" sz="2000" dirty="0"/>
              <a:t>den</a:t>
            </a:r>
            <a:r>
              <a:rPr lang="de-AT" sz="2000" b="1" dirty="0"/>
              <a:t>ku</a:t>
            </a:r>
            <a:r>
              <a:rPr lang="de-AT" sz="2000" dirty="0"/>
              <a:t>ltur</a:t>
            </a:r>
            <a:r>
              <a:rPr lang="de-AT" sz="2000" dirty="0" smtClean="0"/>
              <a:t>“</a:t>
            </a:r>
            <a:br>
              <a:rPr lang="de-AT" sz="2000" dirty="0" smtClean="0"/>
            </a:br>
            <a:r>
              <a:rPr lang="de-AT" sz="2000" dirty="0" smtClean="0">
                <a:sym typeface="Wingdings" panose="05000000000000000000" pitchFamily="2" charset="2"/>
              </a:rPr>
              <a:t> </a:t>
            </a:r>
            <a:r>
              <a:rPr lang="de-AT" sz="2000" dirty="0" err="1" smtClean="0">
                <a:sym typeface="Wingdings" panose="05000000000000000000" pitchFamily="2" charset="2"/>
              </a:rPr>
              <a:t>relates</a:t>
            </a:r>
            <a:r>
              <a:rPr lang="de-AT" sz="2000" dirty="0" smtClean="0">
                <a:sym typeface="Wingdings" panose="05000000000000000000" pitchFamily="2" charset="2"/>
              </a:rPr>
              <a:t> </a:t>
            </a:r>
            <a:r>
              <a:rPr lang="de-AT" sz="2000" dirty="0" err="1" smtClean="0">
                <a:sym typeface="Wingdings" panose="05000000000000000000" pitchFamily="2" charset="2"/>
              </a:rPr>
              <a:t>to</a:t>
            </a:r>
            <a:r>
              <a:rPr lang="de-AT" sz="2000" dirty="0" smtClean="0">
                <a:sym typeface="Wingdings" panose="05000000000000000000" pitchFamily="2" charset="2"/>
              </a:rPr>
              <a:t> </a:t>
            </a:r>
            <a:r>
              <a:rPr lang="de-AT" sz="2000" dirty="0" err="1" smtClean="0">
                <a:sym typeface="Wingdings" panose="05000000000000000000" pitchFamily="2" charset="2"/>
              </a:rPr>
              <a:t>Agriculture</a:t>
            </a:r>
            <a:endParaRPr lang="de-AT" sz="2000" dirty="0"/>
          </a:p>
          <a:p>
            <a:pPr marL="342900" indent="-342900">
              <a:buFont typeface="Arial" panose="020B0604020202020204" pitchFamily="34" charset="0"/>
              <a:buChar char="•"/>
            </a:pPr>
            <a:r>
              <a:rPr lang="de-AT" sz="2000" dirty="0" err="1" smtClean="0"/>
              <a:t>Founded</a:t>
            </a:r>
            <a:r>
              <a:rPr lang="de-AT" sz="2000" dirty="0" smtClean="0"/>
              <a:t> in 1872</a:t>
            </a:r>
            <a:endParaRPr lang="de-AT" sz="2000" dirty="0"/>
          </a:p>
        </p:txBody>
      </p:sp>
    </p:spTree>
    <p:extLst>
      <p:ext uri="{BB962C8B-B14F-4D97-AF65-F5344CB8AC3E}">
        <p14:creationId xmlns:p14="http://schemas.microsoft.com/office/powerpoint/2010/main" val="1963414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BOKU – University </a:t>
            </a:r>
            <a:r>
              <a:rPr lang="de-AT" dirty="0" err="1" smtClean="0"/>
              <a:t>of</a:t>
            </a:r>
            <a:r>
              <a:rPr lang="de-AT" dirty="0" smtClean="0"/>
              <a:t> Natural Resources </a:t>
            </a:r>
            <a:r>
              <a:rPr lang="de-AT" dirty="0" err="1" smtClean="0"/>
              <a:t>and</a:t>
            </a:r>
            <a:r>
              <a:rPr lang="de-AT" dirty="0" smtClean="0"/>
              <a:t> Life </a:t>
            </a:r>
            <a:r>
              <a:rPr lang="de-AT" dirty="0" err="1" smtClean="0"/>
              <a:t>Sciences</a:t>
            </a:r>
            <a:r>
              <a:rPr lang="de-AT" dirty="0" smtClean="0"/>
              <a:t>, Vienna</a:t>
            </a:r>
            <a:endParaRPr lang="de-AT" dirty="0"/>
          </a:p>
        </p:txBody>
      </p:sp>
      <p:sp>
        <p:nvSpPr>
          <p:cNvPr id="7" name="Textfeld 6"/>
          <p:cNvSpPr txBox="1"/>
          <p:nvPr/>
        </p:nvSpPr>
        <p:spPr>
          <a:xfrm>
            <a:off x="533400" y="2362200"/>
            <a:ext cx="4495799" cy="3170099"/>
          </a:xfrm>
          <a:prstGeom prst="rect">
            <a:avLst/>
          </a:prstGeom>
          <a:noFill/>
        </p:spPr>
        <p:txBody>
          <a:bodyPr wrap="square" rtlCol="0">
            <a:spAutoFit/>
          </a:bodyPr>
          <a:lstStyle/>
          <a:p>
            <a:pPr marL="342900" indent="-342900">
              <a:buFont typeface="Arial" panose="020B0604020202020204" pitchFamily="34" charset="0"/>
              <a:buChar char="•"/>
            </a:pPr>
            <a:r>
              <a:rPr lang="de-AT" sz="2000" dirty="0" err="1" smtClean="0"/>
              <a:t>Founded</a:t>
            </a:r>
            <a:r>
              <a:rPr lang="de-AT" sz="2000" dirty="0" smtClean="0"/>
              <a:t> </a:t>
            </a:r>
            <a:r>
              <a:rPr lang="de-AT" sz="2000" dirty="0" err="1" smtClean="0"/>
              <a:t>with</a:t>
            </a:r>
            <a:r>
              <a:rPr lang="de-AT" sz="2000" dirty="0" smtClean="0"/>
              <a:t> </a:t>
            </a:r>
            <a:r>
              <a:rPr lang="de-AT" sz="2000" dirty="0" err="1"/>
              <a:t>three</a:t>
            </a:r>
            <a:r>
              <a:rPr lang="de-AT" sz="2000" dirty="0"/>
              <a:t> </a:t>
            </a:r>
            <a:r>
              <a:rPr lang="de-AT" sz="2000" dirty="0" err="1"/>
              <a:t>study</a:t>
            </a:r>
            <a:r>
              <a:rPr lang="de-AT" sz="2000" dirty="0"/>
              <a:t> </a:t>
            </a:r>
            <a:r>
              <a:rPr lang="de-AT" sz="2000" dirty="0" err="1"/>
              <a:t>branches</a:t>
            </a:r>
            <a:r>
              <a:rPr lang="de-AT" sz="2000" dirty="0"/>
              <a:t>:</a:t>
            </a:r>
          </a:p>
          <a:p>
            <a:pPr marL="800100" lvl="1" indent="-342900">
              <a:buFont typeface="Symbol" panose="05050102010706020507" pitchFamily="18" charset="2"/>
              <a:buChar char="-"/>
            </a:pPr>
            <a:r>
              <a:rPr lang="de-AT" sz="2000" dirty="0" err="1"/>
              <a:t>Agriculture</a:t>
            </a:r>
            <a:endParaRPr lang="de-AT" sz="2000" dirty="0"/>
          </a:p>
          <a:p>
            <a:pPr marL="800100" lvl="1" indent="-342900">
              <a:buFont typeface="Symbol" panose="05050102010706020507" pitchFamily="18" charset="2"/>
              <a:buChar char="-"/>
            </a:pPr>
            <a:r>
              <a:rPr lang="de-AT" sz="2000" dirty="0" err="1"/>
              <a:t>Forestry</a:t>
            </a:r>
            <a:endParaRPr lang="de-AT" sz="2000" dirty="0"/>
          </a:p>
          <a:p>
            <a:pPr marL="800100" lvl="1" indent="-342900">
              <a:buFont typeface="Symbol" panose="05050102010706020507" pitchFamily="18" charset="2"/>
              <a:buChar char="-"/>
            </a:pPr>
            <a:r>
              <a:rPr lang="de-AT" sz="2000" dirty="0"/>
              <a:t>Environmental Engineering </a:t>
            </a:r>
            <a:r>
              <a:rPr lang="de-AT" sz="2000" dirty="0" err="1"/>
              <a:t>and</a:t>
            </a:r>
            <a:r>
              <a:rPr lang="de-AT" sz="2000" dirty="0"/>
              <a:t> </a:t>
            </a:r>
            <a:r>
              <a:rPr lang="de-AT" sz="2000" dirty="0" err="1"/>
              <a:t>Water</a:t>
            </a:r>
            <a:r>
              <a:rPr lang="de-AT" sz="2000" dirty="0"/>
              <a:t> Management</a:t>
            </a:r>
          </a:p>
          <a:p>
            <a:pPr marL="285750" indent="-285750">
              <a:buFont typeface="Arial" panose="020B0604020202020204" pitchFamily="34" charset="0"/>
              <a:buChar char="•"/>
            </a:pPr>
            <a:r>
              <a:rPr lang="de-AT" sz="2000" dirty="0" smtClean="0"/>
              <a:t>Further </a:t>
            </a:r>
            <a:r>
              <a:rPr lang="de-AT" sz="2000" dirty="0" err="1" smtClean="0"/>
              <a:t>fields</a:t>
            </a:r>
            <a:r>
              <a:rPr lang="de-AT" sz="2000" dirty="0" smtClean="0"/>
              <a:t> </a:t>
            </a:r>
            <a:r>
              <a:rPr lang="de-AT" sz="2000" dirty="0" err="1" smtClean="0"/>
              <a:t>of</a:t>
            </a:r>
            <a:r>
              <a:rPr lang="de-AT" sz="2000" dirty="0" smtClean="0"/>
              <a:t> </a:t>
            </a:r>
            <a:r>
              <a:rPr lang="de-AT" sz="2000" dirty="0" err="1" smtClean="0"/>
              <a:t>study</a:t>
            </a:r>
            <a:r>
              <a:rPr lang="de-AT" sz="2000" dirty="0" smtClean="0"/>
              <a:t> </a:t>
            </a:r>
            <a:r>
              <a:rPr lang="de-AT" sz="2000" dirty="0" err="1" smtClean="0"/>
              <a:t>and</a:t>
            </a:r>
            <a:r>
              <a:rPr lang="de-AT" sz="2000" dirty="0" smtClean="0"/>
              <a:t> </a:t>
            </a:r>
            <a:r>
              <a:rPr lang="de-AT" sz="2000" dirty="0" err="1" smtClean="0"/>
              <a:t>research</a:t>
            </a:r>
            <a:r>
              <a:rPr lang="de-AT" sz="2000" dirty="0" smtClean="0"/>
              <a:t> </a:t>
            </a:r>
            <a:r>
              <a:rPr lang="de-AT" sz="2000" dirty="0" err="1" smtClean="0"/>
              <a:t>added</a:t>
            </a:r>
            <a:r>
              <a:rPr lang="de-AT" sz="2000" dirty="0" smtClean="0"/>
              <a:t> after 1945, e.g.</a:t>
            </a:r>
          </a:p>
          <a:p>
            <a:pPr marL="800100" lvl="1" indent="-342900">
              <a:buFont typeface="Symbol" panose="05050102010706020507" pitchFamily="18" charset="2"/>
              <a:buChar char="-"/>
            </a:pPr>
            <a:r>
              <a:rPr lang="de-AT" sz="2000" dirty="0" smtClean="0"/>
              <a:t>Food Science </a:t>
            </a:r>
            <a:r>
              <a:rPr lang="de-AT" sz="2000" dirty="0" err="1" smtClean="0"/>
              <a:t>and</a:t>
            </a:r>
            <a:r>
              <a:rPr lang="de-AT" sz="2000" dirty="0" smtClean="0"/>
              <a:t> Biotechnology</a:t>
            </a:r>
          </a:p>
          <a:p>
            <a:pPr marL="800100" lvl="1" indent="-342900">
              <a:buFont typeface="Symbol" panose="05050102010706020507" pitchFamily="18" charset="2"/>
              <a:buChar char="-"/>
            </a:pPr>
            <a:r>
              <a:rPr lang="de-AT" sz="2000" dirty="0" err="1" smtClean="0"/>
              <a:t>Landscape</a:t>
            </a:r>
            <a:r>
              <a:rPr lang="de-AT" sz="2000" dirty="0" smtClean="0"/>
              <a:t> </a:t>
            </a:r>
            <a:r>
              <a:rPr lang="de-AT" sz="2000" dirty="0" err="1" smtClean="0"/>
              <a:t>Planning</a:t>
            </a:r>
            <a:endParaRPr lang="de-AT" sz="2000" dirty="0" smtClean="0"/>
          </a:p>
          <a:p>
            <a:pPr marL="800100" lvl="1" indent="-342900">
              <a:buFont typeface="Symbol" panose="05050102010706020507" pitchFamily="18" charset="2"/>
              <a:buChar char="-"/>
            </a:pPr>
            <a:r>
              <a:rPr lang="de-AT" sz="2000" dirty="0" smtClean="0"/>
              <a:t>Environmental Studies</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056" y="2590800"/>
            <a:ext cx="3958442" cy="2638961"/>
          </a:xfrm>
          <a:prstGeom prst="rect">
            <a:avLst/>
          </a:prstGeom>
        </p:spPr>
      </p:pic>
    </p:spTree>
    <p:extLst>
      <p:ext uri="{BB962C8B-B14F-4D97-AF65-F5344CB8AC3E}">
        <p14:creationId xmlns:p14="http://schemas.microsoft.com/office/powerpoint/2010/main" val="3253198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Campus </a:t>
            </a:r>
            <a:r>
              <a:rPr lang="de-AT" dirty="0" err="1" smtClean="0"/>
              <a:t>locations</a:t>
            </a:r>
            <a:endParaRPr lang="de-AT" dirty="0"/>
          </a:p>
        </p:txBody>
      </p:sp>
      <p:pic>
        <p:nvPicPr>
          <p:cNvPr id="3" name="Grafik 2"/>
          <p:cNvPicPr>
            <a:picLocks noChangeAspect="1"/>
          </p:cNvPicPr>
          <p:nvPr/>
        </p:nvPicPr>
        <p:blipFill rotWithShape="1">
          <a:blip r:embed="rId2"/>
          <a:srcRect l="8333" t="18000" r="10000" b="4666"/>
          <a:stretch/>
        </p:blipFill>
        <p:spPr>
          <a:xfrm>
            <a:off x="838200" y="1676400"/>
            <a:ext cx="7467600" cy="4419600"/>
          </a:xfrm>
          <a:prstGeom prst="rect">
            <a:avLst/>
          </a:prstGeom>
        </p:spPr>
      </p:pic>
      <p:sp>
        <p:nvSpPr>
          <p:cNvPr id="5" name="Ellipse 4"/>
          <p:cNvSpPr/>
          <p:nvPr/>
        </p:nvSpPr>
        <p:spPr>
          <a:xfrm>
            <a:off x="1981200" y="5029200"/>
            <a:ext cx="10668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Ellipse 7"/>
          <p:cNvSpPr/>
          <p:nvPr/>
        </p:nvSpPr>
        <p:spPr>
          <a:xfrm>
            <a:off x="6248400" y="3480021"/>
            <a:ext cx="6096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Ellipse 8"/>
          <p:cNvSpPr/>
          <p:nvPr/>
        </p:nvSpPr>
        <p:spPr>
          <a:xfrm>
            <a:off x="6689366" y="2505323"/>
            <a:ext cx="337268" cy="2030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0465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err="1" smtClean="0"/>
              <a:t>Muthgasse</a:t>
            </a:r>
            <a:r>
              <a:rPr lang="de-AT" dirty="0" smtClean="0"/>
              <a:t> </a:t>
            </a:r>
            <a:r>
              <a:rPr lang="de-AT" dirty="0" err="1" smtClean="0"/>
              <a:t>buildings</a:t>
            </a:r>
            <a:endParaRPr lang="de-AT"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28800"/>
            <a:ext cx="4495800" cy="2997200"/>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769" y="1828800"/>
            <a:ext cx="4495800" cy="2997200"/>
          </a:xfrm>
          <a:prstGeom prst="rect">
            <a:avLst/>
          </a:prstGeom>
        </p:spPr>
      </p:pic>
      <p:sp>
        <p:nvSpPr>
          <p:cNvPr id="10" name="Textfeld 9"/>
          <p:cNvSpPr txBox="1"/>
          <p:nvPr/>
        </p:nvSpPr>
        <p:spPr>
          <a:xfrm>
            <a:off x="1600201" y="5004137"/>
            <a:ext cx="7239000" cy="1015663"/>
          </a:xfrm>
          <a:prstGeom prst="rect">
            <a:avLst/>
          </a:prstGeom>
          <a:noFill/>
        </p:spPr>
        <p:txBody>
          <a:bodyPr wrap="square" rtlCol="0">
            <a:spAutoFit/>
          </a:bodyPr>
          <a:lstStyle/>
          <a:p>
            <a:pPr marL="285750" indent="-285750">
              <a:buFont typeface="Arial" panose="020B0604020202020204" pitchFamily="34" charset="0"/>
              <a:buChar char="•"/>
            </a:pPr>
            <a:r>
              <a:rPr lang="de-AT" sz="2000" dirty="0" smtClean="0"/>
              <a:t>In </a:t>
            </a:r>
            <a:r>
              <a:rPr lang="de-AT" sz="2000" dirty="0" err="1" smtClean="0"/>
              <a:t>Muthgasse</a:t>
            </a:r>
            <a:r>
              <a:rPr lang="de-AT" sz="2000" dirty="0" smtClean="0"/>
              <a:t>: Biotechnology </a:t>
            </a:r>
            <a:r>
              <a:rPr lang="de-AT" sz="2000" dirty="0" err="1" smtClean="0"/>
              <a:t>and</a:t>
            </a:r>
            <a:r>
              <a:rPr lang="de-AT" sz="2000" dirty="0" smtClean="0"/>
              <a:t> </a:t>
            </a:r>
            <a:r>
              <a:rPr lang="de-AT" sz="2000" dirty="0" err="1" smtClean="0"/>
              <a:t>life</a:t>
            </a:r>
            <a:r>
              <a:rPr lang="de-AT" sz="2000" dirty="0" smtClean="0"/>
              <a:t> </a:t>
            </a:r>
            <a:r>
              <a:rPr lang="de-AT" sz="2000" dirty="0" err="1" smtClean="0"/>
              <a:t>sciences</a:t>
            </a:r>
            <a:r>
              <a:rPr lang="de-AT" sz="2000" dirty="0" smtClean="0"/>
              <a:t> </a:t>
            </a:r>
            <a:r>
              <a:rPr lang="de-AT" sz="2000" dirty="0" err="1" smtClean="0"/>
              <a:t>campus</a:t>
            </a:r>
            <a:r>
              <a:rPr lang="de-AT" sz="2000" dirty="0" smtClean="0"/>
              <a:t/>
            </a:r>
            <a:br>
              <a:rPr lang="de-AT" sz="2000" dirty="0" smtClean="0"/>
            </a:br>
            <a:r>
              <a:rPr lang="de-AT" sz="2000" dirty="0" smtClean="0"/>
              <a:t>(VIBT = Vienna Institute </a:t>
            </a:r>
            <a:r>
              <a:rPr lang="de-AT" sz="2000" dirty="0" err="1" smtClean="0"/>
              <a:t>of</a:t>
            </a:r>
            <a:r>
              <a:rPr lang="de-AT" sz="2000" dirty="0" smtClean="0"/>
              <a:t> Bio-Technology)</a:t>
            </a:r>
            <a:endParaRPr lang="de-AT" sz="2000" dirty="0"/>
          </a:p>
          <a:p>
            <a:pPr marL="285750" indent="-285750">
              <a:buFont typeface="Arial" panose="020B0604020202020204" pitchFamily="34" charset="0"/>
              <a:buChar char="•"/>
            </a:pPr>
            <a:r>
              <a:rPr lang="de-AT" sz="2000" dirty="0" smtClean="0"/>
              <a:t>All </a:t>
            </a:r>
            <a:r>
              <a:rPr lang="de-AT" sz="2000" dirty="0" err="1" smtClean="0"/>
              <a:t>water-related</a:t>
            </a:r>
            <a:r>
              <a:rPr lang="de-AT" sz="2000" dirty="0" smtClean="0"/>
              <a:t> </a:t>
            </a:r>
            <a:r>
              <a:rPr lang="de-AT" sz="2000" dirty="0" err="1" smtClean="0"/>
              <a:t>institutes</a:t>
            </a:r>
            <a:endParaRPr lang="de-AT" sz="2000" dirty="0" smtClean="0"/>
          </a:p>
        </p:txBody>
      </p:sp>
    </p:spTree>
    <p:extLst>
      <p:ext uri="{BB962C8B-B14F-4D97-AF65-F5344CB8AC3E}">
        <p14:creationId xmlns:p14="http://schemas.microsoft.com/office/powerpoint/2010/main" val="257809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BOKU - </a:t>
            </a:r>
            <a:r>
              <a:rPr lang="de-AT" dirty="0" err="1" smtClean="0"/>
              <a:t>facts</a:t>
            </a:r>
            <a:r>
              <a:rPr lang="de-AT" dirty="0" smtClean="0"/>
              <a:t> </a:t>
            </a:r>
            <a:r>
              <a:rPr lang="de-AT" dirty="0" err="1" smtClean="0"/>
              <a:t>and</a:t>
            </a:r>
            <a:r>
              <a:rPr lang="de-AT" dirty="0" smtClean="0"/>
              <a:t> </a:t>
            </a:r>
            <a:r>
              <a:rPr lang="de-AT" dirty="0" err="1"/>
              <a:t>f</a:t>
            </a:r>
            <a:r>
              <a:rPr lang="de-AT" dirty="0" err="1" smtClean="0"/>
              <a:t>igures</a:t>
            </a:r>
            <a:endParaRPr lang="de-AT" dirty="0"/>
          </a:p>
        </p:txBody>
      </p:sp>
      <p:graphicFrame>
        <p:nvGraphicFramePr>
          <p:cNvPr id="4" name="Tabelle 3"/>
          <p:cNvGraphicFramePr>
            <a:graphicFrameLocks noGrp="1"/>
          </p:cNvGraphicFramePr>
          <p:nvPr>
            <p:extLst>
              <p:ext uri="{D42A27DB-BD31-4B8C-83A1-F6EECF244321}">
                <p14:modId xmlns:p14="http://schemas.microsoft.com/office/powerpoint/2010/main" val="3352954727"/>
              </p:ext>
            </p:extLst>
          </p:nvPr>
        </p:nvGraphicFramePr>
        <p:xfrm>
          <a:off x="685800" y="2895600"/>
          <a:ext cx="2933700" cy="148336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tblGrid>
              <a:tr h="370840">
                <a:tc>
                  <a:txBody>
                    <a:bodyPr/>
                    <a:lstStyle/>
                    <a:p>
                      <a:r>
                        <a:rPr lang="de-AT" dirty="0" err="1" smtClean="0"/>
                        <a:t>Staff</a:t>
                      </a:r>
                      <a:endParaRPr lang="de-AT" dirty="0"/>
                    </a:p>
                  </a:txBody>
                  <a:tcPr/>
                </a:tc>
                <a:tc>
                  <a:txBody>
                    <a:bodyPr/>
                    <a:lstStyle/>
                    <a:p>
                      <a:endParaRPr lang="de-AT" dirty="0"/>
                    </a:p>
                  </a:txBody>
                  <a:tcPr/>
                </a:tc>
                <a:extLst>
                  <a:ext uri="{0D108BD9-81ED-4DB2-BD59-A6C34878D82A}">
                    <a16:rowId xmlns:a16="http://schemas.microsoft.com/office/drawing/2014/main" xmlns="" val="10000"/>
                  </a:ext>
                </a:extLst>
              </a:tr>
              <a:tr h="370840">
                <a:tc>
                  <a:txBody>
                    <a:bodyPr/>
                    <a:lstStyle/>
                    <a:p>
                      <a:r>
                        <a:rPr lang="de-AT" dirty="0" smtClean="0"/>
                        <a:t>Scientific</a:t>
                      </a:r>
                      <a:r>
                        <a:rPr lang="de-AT" baseline="0" dirty="0" smtClean="0"/>
                        <a:t> </a:t>
                      </a:r>
                      <a:r>
                        <a:rPr lang="de-AT" baseline="0" dirty="0" err="1" smtClean="0"/>
                        <a:t>staff</a:t>
                      </a:r>
                      <a:endParaRPr lang="de-AT" dirty="0"/>
                    </a:p>
                  </a:txBody>
                  <a:tcPr/>
                </a:tc>
                <a:tc>
                  <a:txBody>
                    <a:bodyPr/>
                    <a:lstStyle/>
                    <a:p>
                      <a:pPr algn="r"/>
                      <a:r>
                        <a:rPr lang="de-AT" dirty="0" smtClean="0"/>
                        <a:t>1.004</a:t>
                      </a:r>
                      <a:endParaRPr lang="de-AT" dirty="0"/>
                    </a:p>
                  </a:txBody>
                  <a:tcPr/>
                </a:tc>
                <a:extLst>
                  <a:ext uri="{0D108BD9-81ED-4DB2-BD59-A6C34878D82A}">
                    <a16:rowId xmlns:a16="http://schemas.microsoft.com/office/drawing/2014/main" xmlns="" val="10001"/>
                  </a:ext>
                </a:extLst>
              </a:tr>
              <a:tr h="370840">
                <a:tc>
                  <a:txBody>
                    <a:bodyPr/>
                    <a:lstStyle/>
                    <a:p>
                      <a:r>
                        <a:rPr lang="de-AT" dirty="0" smtClean="0"/>
                        <a:t>Non-</a:t>
                      </a:r>
                      <a:r>
                        <a:rPr lang="de-AT" dirty="0" err="1" smtClean="0"/>
                        <a:t>scientific</a:t>
                      </a:r>
                      <a:r>
                        <a:rPr lang="de-AT" baseline="0" dirty="0" smtClean="0"/>
                        <a:t> </a:t>
                      </a:r>
                      <a:r>
                        <a:rPr lang="de-AT" baseline="0" dirty="0" err="1" smtClean="0"/>
                        <a:t>staff</a:t>
                      </a:r>
                      <a:endParaRPr lang="de-AT" dirty="0"/>
                    </a:p>
                  </a:txBody>
                  <a:tcPr/>
                </a:tc>
                <a:tc>
                  <a:txBody>
                    <a:bodyPr/>
                    <a:lstStyle/>
                    <a:p>
                      <a:pPr algn="r"/>
                      <a:r>
                        <a:rPr lang="de-AT" dirty="0" smtClean="0"/>
                        <a:t>580</a:t>
                      </a:r>
                      <a:endParaRPr lang="de-AT" dirty="0"/>
                    </a:p>
                  </a:txBody>
                  <a:tcPr/>
                </a:tc>
                <a:extLst>
                  <a:ext uri="{0D108BD9-81ED-4DB2-BD59-A6C34878D82A}">
                    <a16:rowId xmlns:a16="http://schemas.microsoft.com/office/drawing/2014/main" xmlns="" val="10002"/>
                  </a:ext>
                </a:extLst>
              </a:tr>
              <a:tr h="370840">
                <a:tc>
                  <a:txBody>
                    <a:bodyPr/>
                    <a:lstStyle/>
                    <a:p>
                      <a:r>
                        <a:rPr lang="de-AT" dirty="0" smtClean="0"/>
                        <a:t>Overall </a:t>
                      </a:r>
                      <a:r>
                        <a:rPr lang="de-AT" dirty="0" err="1" smtClean="0"/>
                        <a:t>staff</a:t>
                      </a:r>
                      <a:endParaRPr lang="de-AT" dirty="0"/>
                    </a:p>
                  </a:txBody>
                  <a:tcPr/>
                </a:tc>
                <a:tc>
                  <a:txBody>
                    <a:bodyPr/>
                    <a:lstStyle/>
                    <a:p>
                      <a:pPr algn="r"/>
                      <a:r>
                        <a:rPr lang="de-AT" dirty="0" smtClean="0"/>
                        <a:t>1.584</a:t>
                      </a:r>
                      <a:endParaRPr lang="de-AT" dirty="0"/>
                    </a:p>
                  </a:txBody>
                  <a:tcPr/>
                </a:tc>
                <a:extLst>
                  <a:ext uri="{0D108BD9-81ED-4DB2-BD59-A6C34878D82A}">
                    <a16:rowId xmlns:a16="http://schemas.microsoft.com/office/drawing/2014/main" xmlns="" val="10003"/>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3788970869"/>
              </p:ext>
            </p:extLst>
          </p:nvPr>
        </p:nvGraphicFramePr>
        <p:xfrm>
          <a:off x="4305300" y="1752600"/>
          <a:ext cx="3390900" cy="185420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tblGrid>
              <a:tr h="370840">
                <a:tc>
                  <a:txBody>
                    <a:bodyPr/>
                    <a:lstStyle/>
                    <a:p>
                      <a:r>
                        <a:rPr lang="de-AT" dirty="0" err="1" smtClean="0"/>
                        <a:t>Students</a:t>
                      </a:r>
                      <a:endParaRPr lang="de-AT" dirty="0"/>
                    </a:p>
                  </a:txBody>
                  <a:tcPr/>
                </a:tc>
                <a:tc>
                  <a:txBody>
                    <a:bodyPr/>
                    <a:lstStyle/>
                    <a:p>
                      <a:endParaRPr lang="de-AT" dirty="0"/>
                    </a:p>
                  </a:txBody>
                  <a:tcPr/>
                </a:tc>
                <a:extLst>
                  <a:ext uri="{0D108BD9-81ED-4DB2-BD59-A6C34878D82A}">
                    <a16:rowId xmlns:a16="http://schemas.microsoft.com/office/drawing/2014/main" xmlns="" val="10000"/>
                  </a:ext>
                </a:extLst>
              </a:tr>
              <a:tr h="370840">
                <a:tc>
                  <a:txBody>
                    <a:bodyPr/>
                    <a:lstStyle/>
                    <a:p>
                      <a:r>
                        <a:rPr lang="de-AT" dirty="0" smtClean="0"/>
                        <a:t>… </a:t>
                      </a:r>
                      <a:r>
                        <a:rPr lang="de-AT" dirty="0" err="1" smtClean="0"/>
                        <a:t>from</a:t>
                      </a:r>
                      <a:r>
                        <a:rPr lang="de-AT" dirty="0" smtClean="0"/>
                        <a:t> Austria</a:t>
                      </a:r>
                      <a:endParaRPr lang="de-AT" dirty="0"/>
                    </a:p>
                  </a:txBody>
                  <a:tcPr/>
                </a:tc>
                <a:tc>
                  <a:txBody>
                    <a:bodyPr/>
                    <a:lstStyle/>
                    <a:p>
                      <a:pPr algn="r"/>
                      <a:r>
                        <a:rPr lang="de-AT" dirty="0" smtClean="0"/>
                        <a:t>9.728</a:t>
                      </a:r>
                      <a:endParaRPr lang="de-AT" dirty="0"/>
                    </a:p>
                  </a:txBody>
                  <a:tcPr/>
                </a:tc>
                <a:extLst>
                  <a:ext uri="{0D108BD9-81ED-4DB2-BD59-A6C34878D82A}">
                    <a16:rowId xmlns:a16="http://schemas.microsoft.com/office/drawing/2014/main" xmlns="" val="10001"/>
                  </a:ext>
                </a:extLst>
              </a:tr>
              <a:tr h="370840">
                <a:tc>
                  <a:txBody>
                    <a:bodyPr/>
                    <a:lstStyle/>
                    <a:p>
                      <a:r>
                        <a:rPr lang="de-AT" dirty="0" smtClean="0"/>
                        <a:t>… </a:t>
                      </a:r>
                      <a:r>
                        <a:rPr lang="de-AT" baseline="0" dirty="0" err="1" smtClean="0"/>
                        <a:t>from</a:t>
                      </a:r>
                      <a:r>
                        <a:rPr lang="de-AT" baseline="0" dirty="0" smtClean="0"/>
                        <a:t> </a:t>
                      </a:r>
                      <a:r>
                        <a:rPr lang="de-AT" baseline="0" dirty="0" err="1" smtClean="0"/>
                        <a:t>the</a:t>
                      </a:r>
                      <a:r>
                        <a:rPr lang="de-AT" baseline="0" dirty="0" smtClean="0"/>
                        <a:t> EU</a:t>
                      </a:r>
                      <a:endParaRPr lang="de-AT" dirty="0"/>
                    </a:p>
                  </a:txBody>
                  <a:tcPr/>
                </a:tc>
                <a:tc>
                  <a:txBody>
                    <a:bodyPr/>
                    <a:lstStyle/>
                    <a:p>
                      <a:pPr algn="r"/>
                      <a:r>
                        <a:rPr lang="de-AT" dirty="0" smtClean="0"/>
                        <a:t>1.946</a:t>
                      </a:r>
                      <a:endParaRPr lang="de-AT" dirty="0"/>
                    </a:p>
                  </a:txBody>
                  <a:tcPr/>
                </a:tc>
                <a:extLst>
                  <a:ext uri="{0D108BD9-81ED-4DB2-BD59-A6C34878D82A}">
                    <a16:rowId xmlns:a16="http://schemas.microsoft.com/office/drawing/2014/main" xmlns="" val="10002"/>
                  </a:ext>
                </a:extLst>
              </a:tr>
              <a:tr h="370840">
                <a:tc>
                  <a:txBody>
                    <a:bodyPr/>
                    <a:lstStyle/>
                    <a:p>
                      <a:r>
                        <a:rPr lang="de-AT" dirty="0" smtClean="0"/>
                        <a:t>… </a:t>
                      </a:r>
                      <a:r>
                        <a:rPr lang="de-AT" dirty="0" err="1" smtClean="0"/>
                        <a:t>from</a:t>
                      </a:r>
                      <a:r>
                        <a:rPr lang="de-AT" dirty="0" smtClean="0"/>
                        <a:t> </a:t>
                      </a:r>
                      <a:r>
                        <a:rPr lang="de-AT" dirty="0" err="1" smtClean="0"/>
                        <a:t>third</a:t>
                      </a:r>
                      <a:r>
                        <a:rPr lang="de-AT" dirty="0" smtClean="0"/>
                        <a:t> countries</a:t>
                      </a:r>
                      <a:endParaRPr lang="de-AT" dirty="0"/>
                    </a:p>
                  </a:txBody>
                  <a:tcPr/>
                </a:tc>
                <a:tc>
                  <a:txBody>
                    <a:bodyPr/>
                    <a:lstStyle/>
                    <a:p>
                      <a:pPr algn="r"/>
                      <a:r>
                        <a:rPr lang="de-AT" dirty="0" smtClean="0"/>
                        <a:t>606</a:t>
                      </a:r>
                      <a:endParaRPr lang="de-AT" dirty="0"/>
                    </a:p>
                  </a:txBody>
                  <a:tcPr/>
                </a:tc>
                <a:extLst>
                  <a:ext uri="{0D108BD9-81ED-4DB2-BD59-A6C34878D82A}">
                    <a16:rowId xmlns:a16="http://schemas.microsoft.com/office/drawing/2014/main" xmlns="" val="10003"/>
                  </a:ext>
                </a:extLst>
              </a:tr>
              <a:tr h="370840">
                <a:tc>
                  <a:txBody>
                    <a:bodyPr/>
                    <a:lstStyle/>
                    <a:p>
                      <a:r>
                        <a:rPr lang="de-AT" dirty="0" smtClean="0"/>
                        <a:t>Overall</a:t>
                      </a:r>
                      <a:endParaRPr lang="de-AT" dirty="0"/>
                    </a:p>
                  </a:txBody>
                  <a:tcPr/>
                </a:tc>
                <a:tc>
                  <a:txBody>
                    <a:bodyPr/>
                    <a:lstStyle/>
                    <a:p>
                      <a:pPr algn="r"/>
                      <a:r>
                        <a:rPr lang="de-AT" dirty="0" smtClean="0"/>
                        <a:t>12.280</a:t>
                      </a:r>
                      <a:endParaRPr lang="de-AT" dirty="0"/>
                    </a:p>
                  </a:txBody>
                  <a:tcPr/>
                </a:tc>
                <a:extLst>
                  <a:ext uri="{0D108BD9-81ED-4DB2-BD59-A6C34878D82A}">
                    <a16:rowId xmlns:a16="http://schemas.microsoft.com/office/drawing/2014/main" xmlns="" val="10004"/>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4125386788"/>
              </p:ext>
            </p:extLst>
          </p:nvPr>
        </p:nvGraphicFramePr>
        <p:xfrm>
          <a:off x="4305300" y="3926840"/>
          <a:ext cx="3390900" cy="185420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tblGrid>
              <a:tr h="370840">
                <a:tc>
                  <a:txBody>
                    <a:bodyPr/>
                    <a:lstStyle/>
                    <a:p>
                      <a:r>
                        <a:rPr lang="de-AT" dirty="0" smtClean="0"/>
                        <a:t>Study </a:t>
                      </a:r>
                      <a:r>
                        <a:rPr lang="de-AT" dirty="0" err="1" smtClean="0"/>
                        <a:t>programs</a:t>
                      </a:r>
                      <a:endParaRPr lang="de-AT" dirty="0"/>
                    </a:p>
                  </a:txBody>
                  <a:tcPr/>
                </a:tc>
                <a:tc>
                  <a:txBody>
                    <a:bodyPr/>
                    <a:lstStyle/>
                    <a:p>
                      <a:endParaRPr lang="de-AT" dirty="0"/>
                    </a:p>
                  </a:txBody>
                  <a:tcPr/>
                </a:tc>
                <a:extLst>
                  <a:ext uri="{0D108BD9-81ED-4DB2-BD59-A6C34878D82A}">
                    <a16:rowId xmlns:a16="http://schemas.microsoft.com/office/drawing/2014/main" xmlns="" val="10000"/>
                  </a:ext>
                </a:extLst>
              </a:tr>
              <a:tr h="370840">
                <a:tc>
                  <a:txBody>
                    <a:bodyPr/>
                    <a:lstStyle/>
                    <a:p>
                      <a:r>
                        <a:rPr lang="de-AT" dirty="0" smtClean="0"/>
                        <a:t>Bachelor</a:t>
                      </a:r>
                      <a:endParaRPr lang="de-AT" dirty="0"/>
                    </a:p>
                  </a:txBody>
                  <a:tcPr/>
                </a:tc>
                <a:tc>
                  <a:txBody>
                    <a:bodyPr/>
                    <a:lstStyle/>
                    <a:p>
                      <a:pPr algn="r"/>
                      <a:r>
                        <a:rPr lang="de-AT" dirty="0" smtClean="0"/>
                        <a:t>8</a:t>
                      </a:r>
                      <a:endParaRPr lang="de-AT" dirty="0"/>
                    </a:p>
                  </a:txBody>
                  <a:tcPr/>
                </a:tc>
                <a:extLst>
                  <a:ext uri="{0D108BD9-81ED-4DB2-BD59-A6C34878D82A}">
                    <a16:rowId xmlns:a16="http://schemas.microsoft.com/office/drawing/2014/main" xmlns="" val="10001"/>
                  </a:ext>
                </a:extLst>
              </a:tr>
              <a:tr h="370840">
                <a:tc>
                  <a:txBody>
                    <a:bodyPr/>
                    <a:lstStyle/>
                    <a:p>
                      <a:r>
                        <a:rPr lang="de-AT" dirty="0" smtClean="0"/>
                        <a:t>Master</a:t>
                      </a:r>
                      <a:endParaRPr lang="de-AT" dirty="0"/>
                    </a:p>
                  </a:txBody>
                  <a:tcPr/>
                </a:tc>
                <a:tc>
                  <a:txBody>
                    <a:bodyPr/>
                    <a:lstStyle/>
                    <a:p>
                      <a:pPr algn="r"/>
                      <a:r>
                        <a:rPr lang="de-AT" dirty="0" smtClean="0"/>
                        <a:t>26</a:t>
                      </a:r>
                      <a:endParaRPr lang="de-AT" dirty="0"/>
                    </a:p>
                  </a:txBody>
                  <a:tcPr/>
                </a:tc>
                <a:extLst>
                  <a:ext uri="{0D108BD9-81ED-4DB2-BD59-A6C34878D82A}">
                    <a16:rowId xmlns:a16="http://schemas.microsoft.com/office/drawing/2014/main" xmlns="" val="10002"/>
                  </a:ext>
                </a:extLst>
              </a:tr>
              <a:tr h="370840">
                <a:tc>
                  <a:txBody>
                    <a:bodyPr/>
                    <a:lstStyle/>
                    <a:p>
                      <a:r>
                        <a:rPr lang="de-AT" dirty="0" err="1" smtClean="0"/>
                        <a:t>PhD</a:t>
                      </a:r>
                      <a:endParaRPr lang="de-AT" dirty="0"/>
                    </a:p>
                  </a:txBody>
                  <a:tcPr/>
                </a:tc>
                <a:tc>
                  <a:txBody>
                    <a:bodyPr/>
                    <a:lstStyle/>
                    <a:p>
                      <a:pPr algn="r"/>
                      <a:r>
                        <a:rPr lang="de-AT" dirty="0" smtClean="0"/>
                        <a:t>4</a:t>
                      </a:r>
                      <a:endParaRPr lang="de-AT" dirty="0"/>
                    </a:p>
                  </a:txBody>
                  <a:tcPr/>
                </a:tc>
                <a:extLst>
                  <a:ext uri="{0D108BD9-81ED-4DB2-BD59-A6C34878D82A}">
                    <a16:rowId xmlns:a16="http://schemas.microsoft.com/office/drawing/2014/main" xmlns="" val="10003"/>
                  </a:ext>
                </a:extLst>
              </a:tr>
              <a:tr h="370840">
                <a:tc>
                  <a:txBody>
                    <a:bodyPr/>
                    <a:lstStyle/>
                    <a:p>
                      <a:r>
                        <a:rPr lang="de-AT" dirty="0" smtClean="0"/>
                        <a:t>Overall</a:t>
                      </a:r>
                      <a:endParaRPr lang="de-AT" dirty="0"/>
                    </a:p>
                  </a:txBody>
                  <a:tcPr/>
                </a:tc>
                <a:tc>
                  <a:txBody>
                    <a:bodyPr/>
                    <a:lstStyle/>
                    <a:p>
                      <a:pPr algn="r"/>
                      <a:r>
                        <a:rPr lang="de-AT" dirty="0" smtClean="0"/>
                        <a:t>38</a:t>
                      </a:r>
                      <a:endParaRPr lang="de-AT"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25120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Mission </a:t>
            </a:r>
            <a:r>
              <a:rPr lang="de-AT" dirty="0" err="1" smtClean="0"/>
              <a:t>statement</a:t>
            </a:r>
            <a:r>
              <a:rPr lang="de-AT" dirty="0" smtClean="0"/>
              <a:t> </a:t>
            </a:r>
            <a:r>
              <a:rPr lang="de-AT" dirty="0" err="1" smtClean="0"/>
              <a:t>today</a:t>
            </a:r>
            <a:endParaRPr lang="de-AT" dirty="0"/>
          </a:p>
        </p:txBody>
      </p:sp>
      <p:sp>
        <p:nvSpPr>
          <p:cNvPr id="3" name="Inhaltsplatzhalter 2"/>
          <p:cNvSpPr>
            <a:spLocks noGrp="1"/>
          </p:cNvSpPr>
          <p:nvPr>
            <p:ph idx="1"/>
          </p:nvPr>
        </p:nvSpPr>
        <p:spPr/>
        <p:txBody>
          <a:bodyPr>
            <a:normAutofit lnSpcReduction="10000"/>
          </a:bodyPr>
          <a:lstStyle/>
          <a:p>
            <a:pPr marL="0" indent="0">
              <a:buNone/>
            </a:pPr>
            <a:endParaRPr lang="en-GB" dirty="0"/>
          </a:p>
          <a:p>
            <a:pPr marL="0" indent="0">
              <a:buNone/>
            </a:pPr>
            <a:r>
              <a:rPr lang="en-GB" i="1" dirty="0"/>
              <a:t>„It is BOKU´s core competence to </a:t>
            </a:r>
            <a:br>
              <a:rPr lang="en-GB" i="1" dirty="0"/>
            </a:br>
            <a:r>
              <a:rPr lang="en-GB" i="1" dirty="0"/>
              <a:t>research and impart knowledge of </a:t>
            </a:r>
            <a:br>
              <a:rPr lang="en-GB" i="1" dirty="0"/>
            </a:br>
            <a:r>
              <a:rPr lang="en-GB" i="1" dirty="0"/>
              <a:t>sustainably using natural resources and thus providing options to safeguard natural resources. Thereby the „University of Life“ offers answers to issues that affect the general public and that are highly relevant for each and everyone of us</a:t>
            </a:r>
            <a:r>
              <a:rPr lang="en-GB" i="1" dirty="0" smtClean="0"/>
              <a:t>.“</a:t>
            </a:r>
            <a:endParaRPr lang="en-GB" i="1" dirty="0"/>
          </a:p>
        </p:txBody>
      </p:sp>
      <p:pic>
        <p:nvPicPr>
          <p:cNvPr id="4" name="Picture 14" descr="BOKU_IWHW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0837" y="914400"/>
            <a:ext cx="8359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131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Organisation</a:t>
            </a:r>
            <a:endParaRPr lang="de-AT" dirty="0"/>
          </a:p>
        </p:txBody>
      </p:sp>
      <p:sp>
        <p:nvSpPr>
          <p:cNvPr id="3" name="Inhaltsplatzhalter 2"/>
          <p:cNvSpPr>
            <a:spLocks noGrp="1"/>
          </p:cNvSpPr>
          <p:nvPr>
            <p:ph idx="1"/>
          </p:nvPr>
        </p:nvSpPr>
        <p:spPr>
          <a:xfrm>
            <a:off x="4572000" y="1828800"/>
            <a:ext cx="4038600" cy="4297363"/>
          </a:xfrm>
        </p:spPr>
        <p:txBody>
          <a:bodyPr>
            <a:normAutofit/>
          </a:bodyPr>
          <a:lstStyle/>
          <a:p>
            <a:r>
              <a:rPr lang="de-AT" b="1" dirty="0" smtClean="0"/>
              <a:t>University (BOKU)</a:t>
            </a:r>
          </a:p>
          <a:p>
            <a:pPr lvl="1"/>
            <a:r>
              <a:rPr lang="de-AT" b="1" dirty="0" smtClean="0"/>
              <a:t>15 Departments</a:t>
            </a:r>
            <a:r>
              <a:rPr lang="de-AT" dirty="0" smtClean="0"/>
              <a:t/>
            </a:r>
            <a:br>
              <a:rPr lang="de-AT" dirty="0" smtClean="0"/>
            </a:br>
            <a:r>
              <a:rPr lang="de-AT" sz="2400" dirty="0" smtClean="0"/>
              <a:t>(Department </a:t>
            </a:r>
            <a:r>
              <a:rPr lang="de-AT" sz="2400" dirty="0" err="1" smtClean="0"/>
              <a:t>of</a:t>
            </a:r>
            <a:r>
              <a:rPr lang="de-AT" sz="2400" dirty="0" smtClean="0"/>
              <a:t> </a:t>
            </a:r>
            <a:r>
              <a:rPr lang="de-AT" sz="2400" dirty="0" err="1" smtClean="0"/>
              <a:t>Water</a:t>
            </a:r>
            <a:r>
              <a:rPr lang="de-AT" sz="2400" dirty="0" smtClean="0"/>
              <a:t>, </a:t>
            </a:r>
            <a:r>
              <a:rPr lang="de-AT" sz="2400" dirty="0" err="1" smtClean="0"/>
              <a:t>Atmosphere</a:t>
            </a:r>
            <a:r>
              <a:rPr lang="de-AT" sz="2400" dirty="0" smtClean="0"/>
              <a:t> </a:t>
            </a:r>
            <a:r>
              <a:rPr lang="de-AT" sz="2400" dirty="0" err="1" smtClean="0"/>
              <a:t>and</a:t>
            </a:r>
            <a:r>
              <a:rPr lang="de-AT" sz="2400" dirty="0" smtClean="0"/>
              <a:t> Environment – WAU)</a:t>
            </a:r>
          </a:p>
          <a:p>
            <a:pPr lvl="2"/>
            <a:r>
              <a:rPr lang="de-AT" b="1" dirty="0" smtClean="0"/>
              <a:t>67 Institutes</a:t>
            </a:r>
            <a:br>
              <a:rPr lang="de-AT" b="1" dirty="0" smtClean="0"/>
            </a:br>
            <a:r>
              <a:rPr lang="de-AT" sz="2000" dirty="0" smtClean="0"/>
              <a:t>(Institute </a:t>
            </a:r>
            <a:r>
              <a:rPr lang="de-AT" sz="2000" dirty="0" err="1" smtClean="0"/>
              <a:t>of</a:t>
            </a:r>
            <a:r>
              <a:rPr lang="de-AT" sz="2000" dirty="0" smtClean="0"/>
              <a:t> </a:t>
            </a:r>
            <a:r>
              <a:rPr lang="de-AT" sz="2000" dirty="0" err="1" smtClean="0"/>
              <a:t>Hydraulic</a:t>
            </a:r>
            <a:r>
              <a:rPr lang="de-AT" sz="2000" dirty="0" smtClean="0"/>
              <a:t> </a:t>
            </a:r>
            <a:r>
              <a:rPr lang="de-AT" sz="2000" dirty="0"/>
              <a:t>E</a:t>
            </a:r>
            <a:r>
              <a:rPr lang="de-AT" sz="2000" dirty="0" smtClean="0"/>
              <a:t>ngineering </a:t>
            </a:r>
            <a:r>
              <a:rPr lang="de-AT" sz="2000" dirty="0" err="1" smtClean="0"/>
              <a:t>and</a:t>
            </a:r>
            <a:r>
              <a:rPr lang="de-AT" sz="2000" dirty="0" smtClean="0"/>
              <a:t> River </a:t>
            </a:r>
            <a:r>
              <a:rPr lang="de-AT" sz="2000" dirty="0"/>
              <a:t>R</a:t>
            </a:r>
            <a:r>
              <a:rPr lang="de-AT" sz="2000" dirty="0" smtClean="0"/>
              <a:t>esearch)</a:t>
            </a:r>
            <a:endParaRPr lang="de-AT" sz="2000" dirty="0"/>
          </a:p>
        </p:txBody>
      </p:sp>
      <p:grpSp>
        <p:nvGrpSpPr>
          <p:cNvPr id="4" name="Gruppieren 3"/>
          <p:cNvGrpSpPr/>
          <p:nvPr/>
        </p:nvGrpSpPr>
        <p:grpSpPr>
          <a:xfrm>
            <a:off x="304800" y="1562100"/>
            <a:ext cx="4114800" cy="4533900"/>
            <a:chOff x="2514600" y="1162050"/>
            <a:chExt cx="4114800" cy="4533900"/>
          </a:xfrm>
        </p:grpSpPr>
        <p:pic>
          <p:nvPicPr>
            <p:cNvPr id="5" name="Picture 2" descr="H89 Department für Materialwissenschaften und Prozesstechnik">
              <a:hlinkClick r:id="rId2" tooltip="H89 Department für Materialwissenschaften und Prozesstechni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4954588"/>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79 Department für Biotechnologie">
              <a:hlinkClick r:id="rId4" tooltip="H79 Department für Biotechnologi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200525"/>
              <a:ext cx="601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81 Department Wasser-Atmosphäre-Umwelt">
              <a:hlinkClick r:id="rId6" tooltip="H81 Department Wasser-Atmosphäre-Umwel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0150" y="4187825"/>
              <a:ext cx="6016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80000 Department für Nanobiotechnologie">
              <a:hlinkClick r:id="rId8" tooltip="H80000 Department für Nanobiotechnologi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6538" y="3427413"/>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77 Department für Chemie">
              <a:hlinkClick r:id="rId10" tooltip="H77 Department für Chemi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3300" y="3427413"/>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83 Department für Integrative Biologie und Biodiversitätsforschung">
              <a:hlinkClick r:id="rId12" tooltip="H83 Department für Integrative Biologie und Biodiversitätsforschung"/>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9038" y="4954588"/>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75 Department für Lebensmittelwissenschaften und -technologie">
              <a:hlinkClick r:id="rId14" tooltip="H75 Department für Lebensmittelwissenschaften und -technologi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6538" y="4954588"/>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H85 Department für Raum, Landschaft und Infrastruktur">
              <a:hlinkClick r:id="rId16" tooltip="H85 Department für Raum, Landschaft und Infrastruktur"/>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1963" y="4954588"/>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73 Department für Wirtschafts- und Sozialwissenschaften">
              <a:hlinkClick r:id="rId18" tooltip="H73 Department für Wirtschafts- und Sozialwissenschaften"/>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30600" y="4200525"/>
              <a:ext cx="6016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H93 Department für Nachhaltige Agrarsysteme">
              <a:hlinkClick r:id="rId20" tooltip="H93 Department für Nachhaltige Agrarsysteme"/>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95775" y="3427413"/>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H87 Department für Bautechnik und Naturgefahren">
              <a:hlinkClick r:id="rId22" tooltip="H87 Department für Bautechnik und Naturgefahren"/>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3325" y="3427413"/>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H91 Department für Wald- und Bodenwissenschaften">
              <a:hlinkClick r:id="rId24" tooltip="H91 Department für Wald- und Bodenwissenschaften"/>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24525" y="3427413"/>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H95 Department für Nutzpflanzenwissenschaften">
              <a:hlinkClick r:id="rId26" tooltip="H95 Department für Nutzpflanzenwissenschaften"/>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16588" y="4187825"/>
              <a:ext cx="601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H97 Interuniversitäres Department für Agrarbiotechnologie, IFA-Tulln">
              <a:hlinkClick r:id="rId28" tooltip="H97 Interuniversitäres Department für Agrarbiotechnologie, IFA-Tulln"/>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716588" y="4954588"/>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descr="H94 Department für angewandte Genetik und Zellbiologie (DAGZ)">
              <a:hlinkClick r:id="rId30" tooltip="H94 Department für angewandte Genetik und Zellbiologie (DAGZ)"/>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776538" y="4200525"/>
              <a:ext cx="601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9"/>
            <p:cNvSpPr>
              <a:spLocks noChangeArrowheads="1"/>
            </p:cNvSpPr>
            <p:nvPr/>
          </p:nvSpPr>
          <p:spPr bwMode="auto">
            <a:xfrm>
              <a:off x="2514600" y="3130550"/>
              <a:ext cx="4114800" cy="2565400"/>
            </a:xfrm>
            <a:prstGeom prst="rect">
              <a:avLst/>
            </a:prstGeom>
            <a:noFill/>
            <a:ln w="3810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defPPr>
                <a:defRPr lang="de-A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kumimoji="1" lang="de-DE" altLang="de-DE" sz="3000">
                <a:solidFill>
                  <a:schemeClr val="tx1"/>
                </a:solidFill>
                <a:latin typeface="Tahoma" pitchFamily="34" charset="0"/>
                <a:cs typeface="Arial" charset="0"/>
              </a:endParaRPr>
            </a:p>
          </p:txBody>
        </p:sp>
        <p:sp>
          <p:nvSpPr>
            <p:cNvPr id="21" name="Gleichschenkliges Dreieck 20"/>
            <p:cNvSpPr>
              <a:spLocks noChangeArrowheads="1"/>
            </p:cNvSpPr>
            <p:nvPr/>
          </p:nvSpPr>
          <p:spPr bwMode="auto">
            <a:xfrm>
              <a:off x="2514600" y="1162050"/>
              <a:ext cx="4114800" cy="1866900"/>
            </a:xfrm>
            <a:prstGeom prst="triangle">
              <a:avLst>
                <a:gd name="adj" fmla="val 49690"/>
              </a:avLst>
            </a:prstGeom>
            <a:noFill/>
            <a:ln w="3810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defPPr>
                <a:defRPr lang="de-A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kumimoji="1" lang="de-DE" altLang="de-DE" sz="3000">
                <a:solidFill>
                  <a:schemeClr val="tx1"/>
                </a:solidFill>
                <a:latin typeface="Tahoma" pitchFamily="34" charset="0"/>
                <a:cs typeface="Arial" charset="0"/>
              </a:endParaRPr>
            </a:p>
          </p:txBody>
        </p:sp>
        <p:pic>
          <p:nvPicPr>
            <p:cNvPr id="22" name="Picture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24313" y="1770063"/>
              <a:ext cx="1144587"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1080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Study </a:t>
            </a:r>
            <a:r>
              <a:rPr lang="de-AT" dirty="0" err="1" smtClean="0"/>
              <a:t>programs</a:t>
            </a:r>
            <a:endParaRPr lang="de-AT" dirty="0"/>
          </a:p>
        </p:txBody>
      </p:sp>
      <p:sp>
        <p:nvSpPr>
          <p:cNvPr id="3" name="Inhaltsplatzhalter 2"/>
          <p:cNvSpPr>
            <a:spLocks noGrp="1"/>
          </p:cNvSpPr>
          <p:nvPr>
            <p:ph idx="1"/>
          </p:nvPr>
        </p:nvSpPr>
        <p:spPr/>
        <p:txBody>
          <a:bodyPr/>
          <a:lstStyle/>
          <a:p>
            <a:pPr marL="0" indent="0">
              <a:buNone/>
            </a:pPr>
            <a:r>
              <a:rPr lang="de-AT" dirty="0" smtClean="0"/>
              <a:t>  </a:t>
            </a:r>
            <a:r>
              <a:rPr lang="de-AT" dirty="0" err="1" smtClean="0"/>
              <a:t>Programs</a:t>
            </a:r>
            <a:r>
              <a:rPr lang="de-AT" dirty="0" smtClean="0"/>
              <a:t> </a:t>
            </a:r>
            <a:r>
              <a:rPr lang="de-AT" dirty="0" err="1" smtClean="0"/>
              <a:t>with</a:t>
            </a:r>
            <a:r>
              <a:rPr lang="de-AT" dirty="0" smtClean="0"/>
              <a:t> </a:t>
            </a:r>
            <a:r>
              <a:rPr lang="de-AT" dirty="0" err="1" smtClean="0"/>
              <a:t>department</a:t>
            </a:r>
            <a:r>
              <a:rPr lang="de-AT" dirty="0" smtClean="0"/>
              <a:t> </a:t>
            </a:r>
            <a:r>
              <a:rPr lang="de-AT" dirty="0" err="1" smtClean="0"/>
              <a:t>responsibility</a:t>
            </a:r>
            <a:endParaRPr lang="de-AT" dirty="0"/>
          </a:p>
        </p:txBody>
      </p:sp>
      <p:graphicFrame>
        <p:nvGraphicFramePr>
          <p:cNvPr id="4" name="Tabelle 3"/>
          <p:cNvGraphicFramePr>
            <a:graphicFrameLocks noGrp="1"/>
          </p:cNvGraphicFramePr>
          <p:nvPr>
            <p:extLst>
              <p:ext uri="{D42A27DB-BD31-4B8C-83A1-F6EECF244321}">
                <p14:modId xmlns:p14="http://schemas.microsoft.com/office/powerpoint/2010/main" val="3860049072"/>
              </p:ext>
            </p:extLst>
          </p:nvPr>
        </p:nvGraphicFramePr>
        <p:xfrm>
          <a:off x="533400" y="2382520"/>
          <a:ext cx="7993380" cy="741680"/>
        </p:xfrm>
        <a:graphic>
          <a:graphicData uri="http://schemas.openxmlformats.org/drawingml/2006/table">
            <a:tbl>
              <a:tblPr firstRow="1" bandRow="1">
                <a:tableStyleId>{5C22544A-7EE6-4342-B048-85BDC9FD1C3A}</a:tableStyleId>
              </a:tblPr>
              <a:tblGrid>
                <a:gridCol w="685038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tblGrid>
              <a:tr h="370840">
                <a:tc>
                  <a:txBody>
                    <a:bodyPr/>
                    <a:lstStyle/>
                    <a:p>
                      <a:r>
                        <a:rPr lang="de-AT" dirty="0" smtClean="0"/>
                        <a:t>Bachelor</a:t>
                      </a:r>
                      <a:r>
                        <a:rPr lang="de-AT" baseline="0" dirty="0" smtClean="0"/>
                        <a:t> Level</a:t>
                      </a:r>
                      <a:endParaRPr lang="de-AT" dirty="0"/>
                    </a:p>
                  </a:txBody>
                  <a:tcPr/>
                </a:tc>
                <a:tc>
                  <a:txBody>
                    <a:bodyPr/>
                    <a:lstStyle/>
                    <a:p>
                      <a:endParaRPr lang="de-AT" dirty="0"/>
                    </a:p>
                  </a:txBody>
                  <a:tcPr/>
                </a:tc>
                <a:extLst>
                  <a:ext uri="{0D108BD9-81ED-4DB2-BD59-A6C34878D82A}">
                    <a16:rowId xmlns:a16="http://schemas.microsoft.com/office/drawing/2014/main" xmlns="" val="10000"/>
                  </a:ext>
                </a:extLst>
              </a:tr>
              <a:tr h="370840">
                <a:tc>
                  <a:txBody>
                    <a:bodyPr/>
                    <a:lstStyle/>
                    <a:p>
                      <a:r>
                        <a:rPr lang="de-AT" dirty="0" smtClean="0"/>
                        <a:t>Environmental  Engineering (</a:t>
                      </a:r>
                      <a:r>
                        <a:rPr lang="de-AT" i="1" dirty="0" smtClean="0"/>
                        <a:t>Kulturtechnik und Wasserwirtschaft</a:t>
                      </a:r>
                      <a:r>
                        <a:rPr lang="de-AT" dirty="0" smtClean="0"/>
                        <a:t>) </a:t>
                      </a:r>
                      <a:endParaRPr lang="de-AT" dirty="0"/>
                    </a:p>
                  </a:txBody>
                  <a:tcPr/>
                </a:tc>
                <a:tc>
                  <a:txBody>
                    <a:bodyPr/>
                    <a:lstStyle/>
                    <a:p>
                      <a:pPr algn="r"/>
                      <a:r>
                        <a:rPr lang="de-AT" dirty="0" smtClean="0"/>
                        <a:t>48%</a:t>
                      </a:r>
                      <a:endParaRPr lang="de-AT" dirty="0"/>
                    </a:p>
                  </a:txBody>
                  <a:tcPr/>
                </a:tc>
                <a:extLst>
                  <a:ext uri="{0D108BD9-81ED-4DB2-BD59-A6C34878D82A}">
                    <a16:rowId xmlns:a16="http://schemas.microsoft.com/office/drawing/2014/main" xmlns="" val="10001"/>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4235428838"/>
              </p:ext>
            </p:extLst>
          </p:nvPr>
        </p:nvGraphicFramePr>
        <p:xfrm>
          <a:off x="563880" y="3413760"/>
          <a:ext cx="7962900" cy="2595880"/>
        </p:xfrm>
        <a:graphic>
          <a:graphicData uri="http://schemas.openxmlformats.org/drawingml/2006/table">
            <a:tbl>
              <a:tblPr firstRow="1" bandRow="1">
                <a:tableStyleId>{5C22544A-7EE6-4342-B048-85BDC9FD1C3A}</a:tableStyleId>
              </a:tblPr>
              <a:tblGrid>
                <a:gridCol w="68199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tblGrid>
              <a:tr h="370840">
                <a:tc>
                  <a:txBody>
                    <a:bodyPr/>
                    <a:lstStyle/>
                    <a:p>
                      <a:r>
                        <a:rPr lang="de-AT" dirty="0" smtClean="0"/>
                        <a:t>Master Level</a:t>
                      </a:r>
                      <a:endParaRPr lang="de-AT" dirty="0"/>
                    </a:p>
                  </a:txBody>
                  <a:tcPr/>
                </a:tc>
                <a:tc>
                  <a:txBody>
                    <a:bodyPr/>
                    <a:lstStyle/>
                    <a:p>
                      <a:endParaRPr lang="de-AT" dirty="0"/>
                    </a:p>
                  </a:txBody>
                  <a:tcPr/>
                </a:tc>
                <a:extLst>
                  <a:ext uri="{0D108BD9-81ED-4DB2-BD59-A6C34878D82A}">
                    <a16:rowId xmlns:a16="http://schemas.microsoft.com/office/drawing/2014/main" xmlns="" val="10000"/>
                  </a:ext>
                </a:extLst>
              </a:tr>
              <a:tr h="370840">
                <a:tc>
                  <a:txBody>
                    <a:bodyPr/>
                    <a:lstStyle/>
                    <a:p>
                      <a:r>
                        <a:rPr lang="de-AT" dirty="0" smtClean="0"/>
                        <a:t>Environmental  Engineering (</a:t>
                      </a:r>
                      <a:r>
                        <a:rPr lang="de-AT" i="1" dirty="0" smtClean="0"/>
                        <a:t>Kulturtechnik und Wasserwirtschaft</a:t>
                      </a:r>
                      <a:r>
                        <a:rPr lang="de-AT" dirty="0" smtClean="0"/>
                        <a:t>)</a:t>
                      </a:r>
                      <a:endParaRPr lang="de-AT" dirty="0"/>
                    </a:p>
                  </a:txBody>
                  <a:tcPr/>
                </a:tc>
                <a:tc>
                  <a:txBody>
                    <a:bodyPr/>
                    <a:lstStyle/>
                    <a:p>
                      <a:pPr algn="r"/>
                      <a:r>
                        <a:rPr lang="de-AT" dirty="0" smtClean="0"/>
                        <a:t>44%</a:t>
                      </a:r>
                      <a:endParaRPr lang="de-AT" dirty="0"/>
                    </a:p>
                  </a:txBody>
                  <a:tcPr/>
                </a:tc>
                <a:extLst>
                  <a:ext uri="{0D108BD9-81ED-4DB2-BD59-A6C34878D82A}">
                    <a16:rowId xmlns:a16="http://schemas.microsoft.com/office/drawing/2014/main" xmlns="" val="10001"/>
                  </a:ext>
                </a:extLst>
              </a:tr>
              <a:tr h="370840">
                <a:tc>
                  <a:txBody>
                    <a:bodyPr/>
                    <a:lstStyle/>
                    <a:p>
                      <a:r>
                        <a:rPr lang="en-GB" dirty="0" smtClean="0"/>
                        <a:t>Water Management and Environmental Engineering (WMEE) </a:t>
                      </a:r>
                      <a:endParaRPr lang="de-AT" dirty="0"/>
                    </a:p>
                  </a:txBody>
                  <a:tcPr/>
                </a:tc>
                <a:tc>
                  <a:txBody>
                    <a:bodyPr/>
                    <a:lstStyle/>
                    <a:p>
                      <a:pPr algn="r"/>
                      <a:r>
                        <a:rPr lang="de-AT" dirty="0" smtClean="0"/>
                        <a:t>57%</a:t>
                      </a:r>
                      <a:endParaRPr lang="de-AT" dirty="0"/>
                    </a:p>
                  </a:txBody>
                  <a:tcPr/>
                </a:tc>
                <a:extLst>
                  <a:ext uri="{0D108BD9-81ED-4DB2-BD59-A6C34878D82A}">
                    <a16:rowId xmlns:a16="http://schemas.microsoft.com/office/drawing/2014/main" xmlns="" val="10002"/>
                  </a:ext>
                </a:extLst>
              </a:tr>
              <a:tr h="370840">
                <a:tc>
                  <a:txBody>
                    <a:bodyPr/>
                    <a:lstStyle/>
                    <a:p>
                      <a:r>
                        <a:rPr lang="de-AT" dirty="0" smtClean="0"/>
                        <a:t>Applied </a:t>
                      </a:r>
                      <a:r>
                        <a:rPr lang="de-AT" dirty="0" err="1" smtClean="0"/>
                        <a:t>Limnology</a:t>
                      </a:r>
                      <a:r>
                        <a:rPr lang="de-AT" dirty="0" smtClean="0"/>
                        <a:t> (MAL)</a:t>
                      </a:r>
                      <a:endParaRPr lang="de-AT" dirty="0"/>
                    </a:p>
                  </a:txBody>
                  <a:tcPr/>
                </a:tc>
                <a:tc>
                  <a:txBody>
                    <a:bodyPr/>
                    <a:lstStyle/>
                    <a:p>
                      <a:pPr algn="r"/>
                      <a:r>
                        <a:rPr lang="de-AT" dirty="0" smtClean="0"/>
                        <a:t>100%</a:t>
                      </a:r>
                      <a:endParaRPr lang="de-AT" dirty="0"/>
                    </a:p>
                  </a:txBody>
                  <a:tcPr/>
                </a:tc>
                <a:extLst>
                  <a:ext uri="{0D108BD9-81ED-4DB2-BD59-A6C34878D82A}">
                    <a16:rowId xmlns:a16="http://schemas.microsoft.com/office/drawing/2014/main" xmlns="" val="10003"/>
                  </a:ext>
                </a:extLst>
              </a:tr>
              <a:tr h="370840">
                <a:tc>
                  <a:txBody>
                    <a:bodyPr/>
                    <a:lstStyle/>
                    <a:p>
                      <a:r>
                        <a:rPr lang="en-GB" dirty="0" smtClean="0"/>
                        <a:t>Natural Resources Management and Ecological Engineering (NARMEE)</a:t>
                      </a:r>
                      <a:endParaRPr lang="de-AT" dirty="0"/>
                    </a:p>
                  </a:txBody>
                  <a:tcPr/>
                </a:tc>
                <a:tc>
                  <a:txBody>
                    <a:bodyPr/>
                    <a:lstStyle/>
                    <a:p>
                      <a:pPr algn="r"/>
                      <a:r>
                        <a:rPr lang="de-AT" dirty="0" smtClean="0"/>
                        <a:t>38%</a:t>
                      </a:r>
                      <a:endParaRPr lang="de-AT" dirty="0"/>
                    </a:p>
                  </a:txBody>
                  <a:tcPr/>
                </a:tc>
                <a:extLst>
                  <a:ext uri="{0D108BD9-81ED-4DB2-BD59-A6C34878D82A}">
                    <a16:rowId xmlns:a16="http://schemas.microsoft.com/office/drawing/2014/main" xmlns="" val="10004"/>
                  </a:ext>
                </a:extLst>
              </a:tr>
              <a:tr h="370840">
                <a:tc>
                  <a:txBody>
                    <a:bodyPr/>
                    <a:lstStyle/>
                    <a:p>
                      <a:r>
                        <a:rPr lang="en-GB" dirty="0" smtClean="0"/>
                        <a:t>Environmental Sciences – Soil, Water and Biodiversity (ENVEURO)</a:t>
                      </a:r>
                      <a:endParaRPr lang="de-AT" dirty="0"/>
                    </a:p>
                  </a:txBody>
                  <a:tcPr/>
                </a:tc>
                <a:tc>
                  <a:txBody>
                    <a:bodyPr/>
                    <a:lstStyle/>
                    <a:p>
                      <a:pPr algn="r"/>
                      <a:r>
                        <a:rPr lang="de-AT" dirty="0" smtClean="0"/>
                        <a:t>35%</a:t>
                      </a:r>
                      <a:endParaRPr lang="de-AT" dirty="0"/>
                    </a:p>
                  </a:txBody>
                  <a:tcPr/>
                </a:tc>
                <a:extLst>
                  <a:ext uri="{0D108BD9-81ED-4DB2-BD59-A6C34878D82A}">
                    <a16:rowId xmlns:a16="http://schemas.microsoft.com/office/drawing/2014/main" xmlns="" val="10005"/>
                  </a:ext>
                </a:extLst>
              </a:tr>
              <a:tr h="370840">
                <a:tc>
                  <a:txBody>
                    <a:bodyPr/>
                    <a:lstStyle/>
                    <a:p>
                      <a:r>
                        <a:rPr lang="en-GB" dirty="0" smtClean="0"/>
                        <a:t>Alpine Natural Dangers / Watershed Regulation </a:t>
                      </a:r>
                      <a:endParaRPr lang="de-AT" dirty="0"/>
                    </a:p>
                  </a:txBody>
                  <a:tcPr/>
                </a:tc>
                <a:tc>
                  <a:txBody>
                    <a:bodyPr/>
                    <a:lstStyle/>
                    <a:p>
                      <a:pPr algn="r"/>
                      <a:r>
                        <a:rPr lang="de-AT" dirty="0" smtClean="0"/>
                        <a:t>11%</a:t>
                      </a:r>
                      <a:endParaRPr lang="de-AT"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85269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Words>
  <Application>Microsoft Office PowerPoint</Application>
  <PresentationFormat>Bildschirmpräsentation (4:3)</PresentationFormat>
  <Paragraphs>91</Paragraphs>
  <Slides>13</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Calibri Light</vt:lpstr>
      <vt:lpstr>Symbol</vt:lpstr>
      <vt:lpstr>Tahoma</vt:lpstr>
      <vt:lpstr>Wingdings</vt:lpstr>
      <vt:lpstr>Office Theme</vt:lpstr>
      <vt:lpstr>PowerPoint-Präsentation</vt:lpstr>
      <vt:lpstr>BOKU – University of Natural Resources and Life Sciences, Vienna</vt:lpstr>
      <vt:lpstr>BOKU – University of Natural Resources and Life Sciences, Vienna</vt:lpstr>
      <vt:lpstr>Campus locations</vt:lpstr>
      <vt:lpstr>Muthgasse buildings</vt:lpstr>
      <vt:lpstr>BOKU - facts and figures</vt:lpstr>
      <vt:lpstr>Mission statement today</vt:lpstr>
      <vt:lpstr>Organisation</vt:lpstr>
      <vt:lpstr>Study programs</vt:lpstr>
      <vt:lpstr>Agenda Day 1</vt:lpstr>
      <vt:lpstr>Agenda Day 2</vt:lpstr>
      <vt:lpstr>Agenda Day 3</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Michael Tritthart</cp:lastModifiedBy>
  <cp:revision>52</cp:revision>
  <dcterms:created xsi:type="dcterms:W3CDTF">2006-08-16T00:00:00Z</dcterms:created>
  <dcterms:modified xsi:type="dcterms:W3CDTF">2019-05-02T13:55:55Z</dcterms:modified>
</cp:coreProperties>
</file>